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y="5143500" cx="9144000"/>
  <p:notesSz cx="6858000" cy="9144000"/>
  <p:embeddedFontLst>
    <p:embeddedFont>
      <p:font typeface="Noto Sans Symbols"/>
      <p:regular r:id="rId39"/>
      <p:bold r:id="rId40"/>
    </p:embeddedFont>
    <p:embeddedFont>
      <p:font typeface="Gill Sans"/>
      <p:regular r:id="rId41"/>
      <p:bold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otoSansSymbols-bold.fntdata"/><Relationship Id="rId20" Type="http://schemas.openxmlformats.org/officeDocument/2006/relationships/slide" Target="slides/slide15.xml"/><Relationship Id="rId42" Type="http://schemas.openxmlformats.org/officeDocument/2006/relationships/font" Target="fonts/GillSans-bold.fntdata"/><Relationship Id="rId41" Type="http://schemas.openxmlformats.org/officeDocument/2006/relationships/font" Target="fonts/GillSans-regular.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NotoSansSymbols-regular.fntdata"/><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d6ec868e5f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d6ec868e5f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d6ec868e5f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d6ec868e5f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d6ec868e5f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d6ec868e5f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d6ec868e5f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d6ec868e5f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d6ec868e5f_2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d6ec868e5f_2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d6ec868e5f_2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d6ec868e5f_2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d6ec868e5f_2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d6ec868e5f_2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d8d0624e5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d8d0624e5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d8d0624e59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d8d0624e5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d8d0624e59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d8d0624e5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d8d0624e59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d8d0624e59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d8d0624e59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d8d0624e59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d8d0624e59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d8d0624e59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d8d0624e59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d8d0624e59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d9f27243f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d9f27243f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da75277c3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da75277c3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da75277c3c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da75277c3c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da75277c3c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da75277c3c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db0bd9cf4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db0bd9cf4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db0bd9cf4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db0bd9cf4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db0bd9cf49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db0bd9cf49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df0e31b1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df0e31b1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df0e31b13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df0e31b13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df0e31b13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df0e31b13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df0e31b13f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df0e31b13f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df0e31b13f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df0e31b13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dfdf614ef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dfdf614ef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dfdf614efd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dfdf614ef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dfdf614efd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dfdf614efd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dfdf614efd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dfdf614ef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dfdf614efd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dfdf614efd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dfdf614efd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dfdf614efd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POLATOM%20POLGENTEC%20Tc-99m%20GENERATOR%20MANUAL%20ENG.mp4" TargetMode="External"/><Relationship Id="rId4" Type="http://schemas.openxmlformats.org/officeDocument/2006/relationships/image" Target="../media/image8.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hyperlink" Target="https://www.ire.eu/en/our-activities/ire-elit/galli-ad"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13.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1428550"/>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56" name="Google Shape;56;p13" title="WhatsApp Image 2026-04-16 at 5.12.58 PM.jpeg"/>
          <p:cNvPicPr preferRelativeResize="0"/>
          <p:nvPr/>
        </p:nvPicPr>
        <p:blipFill>
          <a:blip r:embed="rId3">
            <a:alphaModFix/>
          </a:blip>
          <a:stretch>
            <a:fillRect/>
          </a:stretch>
        </p:blipFill>
        <p:spPr>
          <a:xfrm>
            <a:off x="311700" y="744575"/>
            <a:ext cx="8520599" cy="3806149"/>
          </a:xfrm>
          <a:prstGeom prst="rect">
            <a:avLst/>
          </a:prstGeom>
          <a:noFill/>
          <a:ln>
            <a:noFill/>
          </a:ln>
        </p:spPr>
      </p:pic>
      <p:sp>
        <p:nvSpPr>
          <p:cNvPr id="57" name="Google Shape;57;p13"/>
          <p:cNvSpPr txBox="1"/>
          <p:nvPr/>
        </p:nvSpPr>
        <p:spPr>
          <a:xfrm>
            <a:off x="2936525" y="3481150"/>
            <a:ext cx="4751400" cy="55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2"/>
                </a:solidFill>
              </a:rPr>
              <a:t>“Precision. Safety. Delivered”</a:t>
            </a:r>
            <a:endParaRPr sz="18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445025"/>
            <a:ext cx="8520600" cy="959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Poltechnet 99Mo / 99mTc Generator            </a:t>
            </a:r>
            <a:r>
              <a:rPr lang="en-GB" sz="1689"/>
              <a:t>code:MTcG-04</a:t>
            </a:r>
            <a:endParaRPr sz="1689"/>
          </a:p>
        </p:txBody>
      </p:sp>
      <p:sp>
        <p:nvSpPr>
          <p:cNvPr id="63" name="Google Shape;63;p14"/>
          <p:cNvSpPr txBox="1"/>
          <p:nvPr>
            <p:ph idx="1" type="body"/>
          </p:nvPr>
        </p:nvSpPr>
        <p:spPr>
          <a:xfrm>
            <a:off x="257000" y="1258525"/>
            <a:ext cx="8520600" cy="38055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rPr lang="en-GB" sz="1500"/>
              <a:t>Sodium pertechnetate (99mTc) injection is produced by means of a 99Mo/99mTc generator. 99mTc decays with the emission of gamma radiation with a mean energy of 140 keV and a half-life of 6.01 hours to 99Tc. </a:t>
            </a:r>
            <a:endParaRPr sz="1500"/>
          </a:p>
          <a:p>
            <a:pPr indent="0" lvl="0" marL="0" rtl="0" algn="l">
              <a:lnSpc>
                <a:spcPct val="150000"/>
              </a:lnSpc>
              <a:spcBef>
                <a:spcPts val="1200"/>
              </a:spcBef>
              <a:spcAft>
                <a:spcPts val="0"/>
              </a:spcAft>
              <a:buNone/>
            </a:pPr>
            <a:r>
              <a:rPr lang="en-GB" sz="1500"/>
              <a:t>Indiction:</a:t>
            </a:r>
            <a:endParaRPr sz="1500"/>
          </a:p>
          <a:p>
            <a:pPr indent="-313011" lvl="1" marL="630000" rtl="0" algn="just">
              <a:lnSpc>
                <a:spcPct val="100000"/>
              </a:lnSpc>
              <a:spcBef>
                <a:spcPts val="1200"/>
              </a:spcBef>
              <a:spcAft>
                <a:spcPts val="0"/>
              </a:spcAft>
              <a:buClr>
                <a:srgbClr val="8784C7"/>
              </a:buClr>
              <a:buSzPts val="1472"/>
              <a:buFont typeface="Courier New"/>
              <a:buChar char="o"/>
            </a:pPr>
            <a:r>
              <a:rPr lang="en-GB" sz="1600">
                <a:solidFill>
                  <a:srgbClr val="373545"/>
                </a:solidFill>
                <a:latin typeface="Gill Sans"/>
                <a:ea typeface="Gill Sans"/>
                <a:cs typeface="Gill Sans"/>
                <a:sym typeface="Gill Sans"/>
              </a:rPr>
              <a:t>Labelling of various kits for radiopharmaceutical.</a:t>
            </a:r>
            <a:endParaRPr sz="1600">
              <a:solidFill>
                <a:srgbClr val="373545"/>
              </a:solidFill>
              <a:latin typeface="Gill Sans"/>
              <a:ea typeface="Gill Sans"/>
              <a:cs typeface="Gill Sans"/>
              <a:sym typeface="Gill Sans"/>
            </a:endParaRPr>
          </a:p>
          <a:p>
            <a:pPr indent="-321139" lvl="1" marL="630000" rtl="0" algn="just">
              <a:lnSpc>
                <a:spcPct val="100000"/>
              </a:lnSpc>
              <a:spcBef>
                <a:spcPts val="896"/>
              </a:spcBef>
              <a:spcAft>
                <a:spcPts val="0"/>
              </a:spcAft>
              <a:buClr>
                <a:srgbClr val="373545"/>
              </a:buClr>
              <a:buSzPts val="1600"/>
              <a:buFont typeface="Gill Sans"/>
              <a:buChar char="o"/>
            </a:pPr>
            <a:r>
              <a:rPr lang="en-GB" sz="1600">
                <a:solidFill>
                  <a:srgbClr val="373545"/>
                </a:solidFill>
                <a:latin typeface="Gill Sans"/>
                <a:ea typeface="Gill Sans"/>
                <a:cs typeface="Gill Sans"/>
                <a:sym typeface="Gill Sans"/>
              </a:rPr>
              <a:t>Thyroid and salivary gland </a:t>
            </a:r>
            <a:r>
              <a:rPr lang="en-GB" sz="1600">
                <a:solidFill>
                  <a:srgbClr val="373545"/>
                </a:solidFill>
                <a:latin typeface="Gill Sans"/>
                <a:ea typeface="Gill Sans"/>
                <a:cs typeface="Gill Sans"/>
                <a:sym typeface="Gill Sans"/>
              </a:rPr>
              <a:t>scintigraphy</a:t>
            </a:r>
            <a:r>
              <a:rPr lang="en-GB" sz="1600">
                <a:solidFill>
                  <a:srgbClr val="373545"/>
                </a:solidFill>
                <a:latin typeface="Gill Sans"/>
                <a:ea typeface="Gill Sans"/>
                <a:cs typeface="Gill Sans"/>
                <a:sym typeface="Gill Sans"/>
              </a:rPr>
              <a:t>.</a:t>
            </a:r>
            <a:endParaRPr sz="1600">
              <a:solidFill>
                <a:srgbClr val="373545"/>
              </a:solidFill>
              <a:latin typeface="Gill Sans"/>
              <a:ea typeface="Gill Sans"/>
              <a:cs typeface="Gill Sans"/>
              <a:sym typeface="Gill Sans"/>
            </a:endParaRPr>
          </a:p>
          <a:p>
            <a:pPr indent="-321139" lvl="1" marL="630000" rtl="0" algn="just">
              <a:lnSpc>
                <a:spcPct val="100000"/>
              </a:lnSpc>
              <a:spcBef>
                <a:spcPts val="896"/>
              </a:spcBef>
              <a:spcAft>
                <a:spcPts val="0"/>
              </a:spcAft>
              <a:buClr>
                <a:srgbClr val="373545"/>
              </a:buClr>
              <a:buSzPts val="1600"/>
              <a:buFont typeface="Gill Sans"/>
              <a:buChar char="o"/>
            </a:pPr>
            <a:r>
              <a:rPr lang="en-GB" sz="1600">
                <a:solidFill>
                  <a:srgbClr val="373545"/>
                </a:solidFill>
                <a:latin typeface="Gill Sans"/>
                <a:ea typeface="Gill Sans"/>
                <a:cs typeface="Gill Sans"/>
                <a:sym typeface="Gill Sans"/>
              </a:rPr>
              <a:t>Location of (Meckel’s diverticulum).</a:t>
            </a:r>
            <a:endParaRPr sz="1600">
              <a:solidFill>
                <a:srgbClr val="373545"/>
              </a:solidFill>
              <a:latin typeface="Gill Sans"/>
              <a:ea typeface="Gill Sans"/>
              <a:cs typeface="Gill Sans"/>
              <a:sym typeface="Gill Sans"/>
            </a:endParaRPr>
          </a:p>
          <a:p>
            <a:pPr indent="-321139" lvl="1" marL="630000" rtl="0" algn="just">
              <a:lnSpc>
                <a:spcPct val="100000"/>
              </a:lnSpc>
              <a:spcBef>
                <a:spcPts val="896"/>
              </a:spcBef>
              <a:spcAft>
                <a:spcPts val="0"/>
              </a:spcAft>
              <a:buClr>
                <a:srgbClr val="373545"/>
              </a:buClr>
              <a:buSzPts val="1600"/>
              <a:buFont typeface="Gill Sans"/>
              <a:buChar char="o"/>
            </a:pPr>
            <a:r>
              <a:rPr lang="en-GB" sz="1600">
                <a:solidFill>
                  <a:srgbClr val="373545"/>
                </a:solidFill>
                <a:latin typeface="Gill Sans"/>
                <a:ea typeface="Gill Sans"/>
                <a:cs typeface="Gill Sans"/>
                <a:sym typeface="Gill Sans"/>
              </a:rPr>
              <a:t>Lacrimal Duct </a:t>
            </a:r>
            <a:r>
              <a:rPr lang="en-GB" sz="1600">
                <a:solidFill>
                  <a:srgbClr val="373545"/>
                </a:solidFill>
                <a:latin typeface="Gill Sans"/>
                <a:ea typeface="Gill Sans"/>
                <a:cs typeface="Gill Sans"/>
                <a:sym typeface="Gill Sans"/>
              </a:rPr>
              <a:t>scintigraphy</a:t>
            </a:r>
            <a:endParaRPr sz="1600">
              <a:solidFill>
                <a:srgbClr val="373545"/>
              </a:solidFill>
              <a:latin typeface="Gill Sans"/>
              <a:ea typeface="Gill Sans"/>
              <a:cs typeface="Gill Sans"/>
              <a:sym typeface="Gill Sans"/>
            </a:endParaRPr>
          </a:p>
        </p:txBody>
      </p:sp>
      <p:pic>
        <p:nvPicPr>
          <p:cNvPr descr="Image result for polatom generator" id="64" name="Google Shape;64;p14">
            <a:hlinkClick r:id="rId3"/>
          </p:cNvPr>
          <p:cNvPicPr preferRelativeResize="0"/>
          <p:nvPr/>
        </p:nvPicPr>
        <p:blipFill rotWithShape="1">
          <a:blip r:embed="rId4">
            <a:alphaModFix/>
          </a:blip>
          <a:srcRect b="0" l="0" r="0" t="0"/>
          <a:stretch/>
        </p:blipFill>
        <p:spPr>
          <a:xfrm>
            <a:off x="5681575" y="2626475"/>
            <a:ext cx="3007051" cy="1975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Features Benefits</a:t>
            </a:r>
            <a:endParaRPr/>
          </a:p>
        </p:txBody>
      </p:sp>
      <p:sp>
        <p:nvSpPr>
          <p:cNvPr id="70" name="Google Shape;70;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341884" lvl="0" marL="457200" rtl="0" algn="l">
              <a:spcBef>
                <a:spcPts val="0"/>
              </a:spcBef>
              <a:spcAft>
                <a:spcPts val="0"/>
              </a:spcAft>
              <a:buClr>
                <a:schemeClr val="dk1"/>
              </a:buClr>
              <a:buSzPct val="100000"/>
              <a:buChar char="●"/>
            </a:pPr>
            <a:r>
              <a:rPr lang="en-GB" sz="7136">
                <a:solidFill>
                  <a:schemeClr val="dk1"/>
                </a:solidFill>
              </a:rPr>
              <a:t>Dry generator:  </a:t>
            </a:r>
            <a:r>
              <a:rPr lang="en-GB" sz="7136">
                <a:solidFill>
                  <a:schemeClr val="dk1"/>
                </a:solidFill>
              </a:rPr>
              <a:t>less radiolysis + stable oxidation             Less free radical, less contamination              </a:t>
            </a:r>
            <a:r>
              <a:rPr lang="en-GB" sz="7136">
                <a:solidFill>
                  <a:schemeClr val="dk1"/>
                </a:solidFill>
              </a:rPr>
              <a:t>Better </a:t>
            </a:r>
            <a:r>
              <a:rPr lang="en-GB" sz="7136">
                <a:solidFill>
                  <a:schemeClr val="dk1"/>
                </a:solidFill>
              </a:rPr>
              <a:t>labelling</a:t>
            </a:r>
            <a:r>
              <a:rPr lang="en-GB" sz="7136">
                <a:solidFill>
                  <a:schemeClr val="dk1"/>
                </a:solidFill>
              </a:rPr>
              <a:t> efficiency, and image </a:t>
            </a:r>
            <a:r>
              <a:rPr lang="en-GB" sz="7136">
                <a:solidFill>
                  <a:schemeClr val="dk1"/>
                </a:solidFill>
              </a:rPr>
              <a:t>quality</a:t>
            </a:r>
            <a:r>
              <a:rPr lang="en-GB" sz="7136">
                <a:solidFill>
                  <a:schemeClr val="dk1"/>
                </a:solidFill>
              </a:rPr>
              <a:t>.</a:t>
            </a:r>
            <a:endParaRPr sz="7136">
              <a:solidFill>
                <a:schemeClr val="dk1"/>
              </a:solidFill>
            </a:endParaRPr>
          </a:p>
          <a:p>
            <a:pPr indent="-341884" lvl="0" marL="457200" rtl="0" algn="l">
              <a:spcBef>
                <a:spcPts val="0"/>
              </a:spcBef>
              <a:spcAft>
                <a:spcPts val="0"/>
              </a:spcAft>
              <a:buClr>
                <a:schemeClr val="dk1"/>
              </a:buClr>
              <a:buSzPct val="100000"/>
              <a:buChar char="●"/>
            </a:pPr>
            <a:r>
              <a:rPr lang="en-GB" sz="7136">
                <a:solidFill>
                  <a:schemeClr val="dk1"/>
                </a:solidFill>
              </a:rPr>
              <a:t>Eluate volume controller (from 4-8 ml), with 0.5 accuracy             Help to obtain the required radioactive </a:t>
            </a:r>
            <a:r>
              <a:rPr lang="en-GB" sz="7136">
                <a:solidFill>
                  <a:schemeClr val="dk1"/>
                </a:solidFill>
              </a:rPr>
              <a:t>concentration</a:t>
            </a:r>
            <a:r>
              <a:rPr lang="en-GB" sz="7136">
                <a:solidFill>
                  <a:schemeClr val="dk1"/>
                </a:solidFill>
              </a:rPr>
              <a:t> of 99mTc in the solution.</a:t>
            </a:r>
            <a:endParaRPr sz="7136">
              <a:solidFill>
                <a:schemeClr val="dk1"/>
              </a:solidFill>
            </a:endParaRPr>
          </a:p>
          <a:p>
            <a:pPr indent="-341884" lvl="0" marL="457200" rtl="0" algn="l">
              <a:spcBef>
                <a:spcPts val="0"/>
              </a:spcBef>
              <a:spcAft>
                <a:spcPts val="0"/>
              </a:spcAft>
              <a:buClr>
                <a:schemeClr val="dk1"/>
              </a:buClr>
              <a:buSzPct val="100000"/>
              <a:buChar char="●"/>
            </a:pPr>
            <a:r>
              <a:rPr lang="en-GB" sz="7136">
                <a:solidFill>
                  <a:schemeClr val="dk1"/>
                </a:solidFill>
              </a:rPr>
              <a:t>The column is located in lead shield             closed system,radiation protection,and  Safe use.</a:t>
            </a:r>
            <a:endParaRPr sz="7136">
              <a:solidFill>
                <a:schemeClr val="dk1"/>
              </a:solidFill>
            </a:endParaRPr>
          </a:p>
          <a:p>
            <a:pPr indent="-341884" lvl="0" marL="457200" rtl="0" algn="l">
              <a:spcBef>
                <a:spcPts val="0"/>
              </a:spcBef>
              <a:spcAft>
                <a:spcPts val="0"/>
              </a:spcAft>
              <a:buClr>
                <a:schemeClr val="dk1"/>
              </a:buClr>
              <a:buSzPct val="100000"/>
              <a:buChar char="●"/>
            </a:pPr>
            <a:r>
              <a:rPr lang="en-GB" sz="7136">
                <a:solidFill>
                  <a:schemeClr val="dk1"/>
                </a:solidFill>
              </a:rPr>
              <a:t>The bottom end of the column is provided with a glass filter            Prevent any leakage of Alumina from the column.</a:t>
            </a:r>
            <a:endParaRPr sz="7136">
              <a:solidFill>
                <a:schemeClr val="dk1"/>
              </a:solidFill>
            </a:endParaRPr>
          </a:p>
          <a:p>
            <a:pPr indent="-341884" lvl="0" marL="457200" rtl="0" algn="l">
              <a:spcBef>
                <a:spcPts val="0"/>
              </a:spcBef>
              <a:spcAft>
                <a:spcPts val="0"/>
              </a:spcAft>
              <a:buClr>
                <a:schemeClr val="dk1"/>
              </a:buClr>
              <a:buSzPct val="100000"/>
              <a:buChar char="●"/>
            </a:pPr>
            <a:r>
              <a:rPr lang="en-GB" sz="7136">
                <a:solidFill>
                  <a:schemeClr val="dk1"/>
                </a:solidFill>
              </a:rPr>
              <a:t>Expiration:  </a:t>
            </a:r>
            <a:r>
              <a:rPr lang="en-GB" sz="7136">
                <a:solidFill>
                  <a:schemeClr val="dk1"/>
                </a:solidFill>
                <a:latin typeface="Gill Sans"/>
                <a:ea typeface="Gill Sans"/>
                <a:cs typeface="Gill Sans"/>
                <a:sym typeface="Gill Sans"/>
              </a:rPr>
              <a:t>21 days from manufacturing date             provides critical flexibility in emergency situations and ensures continuity of patient care during unexpected shipping delays or logistical disruptions.</a:t>
            </a:r>
            <a:endParaRPr sz="7136">
              <a:solidFill>
                <a:schemeClr val="dk1"/>
              </a:solidFill>
              <a:latin typeface="Gill Sans"/>
              <a:ea typeface="Gill Sans"/>
              <a:cs typeface="Gill Sans"/>
              <a:sym typeface="Gill Sans"/>
            </a:endParaRPr>
          </a:p>
          <a:p>
            <a:pPr indent="0" lvl="0" marL="0" rtl="0" algn="l">
              <a:spcBef>
                <a:spcPts val="1200"/>
              </a:spcBef>
              <a:spcAft>
                <a:spcPts val="0"/>
              </a:spcAft>
              <a:buNone/>
            </a:pPr>
            <a:r>
              <a:rPr lang="en-GB" sz="1600"/>
              <a:t> </a:t>
            </a:r>
            <a:endParaRPr sz="1600"/>
          </a:p>
          <a:p>
            <a:pPr indent="0" lvl="0" marL="0" rtl="0" algn="l">
              <a:spcBef>
                <a:spcPts val="1200"/>
              </a:spcBef>
              <a:spcAft>
                <a:spcPts val="0"/>
              </a:spcAft>
              <a:buClr>
                <a:schemeClr val="dk1"/>
              </a:buClr>
              <a:buSzPct val="61111"/>
              <a:buFont typeface="Arial"/>
              <a:buNone/>
            </a:pPr>
            <a:r>
              <a:t/>
            </a:r>
            <a:endParaRPr/>
          </a:p>
          <a:p>
            <a:pPr indent="0" lvl="0" marL="0" rtl="0" algn="l">
              <a:spcBef>
                <a:spcPts val="1200"/>
              </a:spcBef>
              <a:spcAft>
                <a:spcPts val="1200"/>
              </a:spcAft>
              <a:buNone/>
            </a:pPr>
            <a:r>
              <a:t/>
            </a:r>
            <a:endParaRPr/>
          </a:p>
        </p:txBody>
      </p:sp>
      <p:sp>
        <p:nvSpPr>
          <p:cNvPr id="71" name="Google Shape;71;p15"/>
          <p:cNvSpPr/>
          <p:nvPr/>
        </p:nvSpPr>
        <p:spPr>
          <a:xfrm>
            <a:off x="5800100" y="1320913"/>
            <a:ext cx="519900" cy="148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2" name="Google Shape;72;p15"/>
          <p:cNvSpPr/>
          <p:nvPr/>
        </p:nvSpPr>
        <p:spPr>
          <a:xfrm>
            <a:off x="2532625" y="1565950"/>
            <a:ext cx="519900" cy="148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3" name="Google Shape;73;p15"/>
          <p:cNvSpPr/>
          <p:nvPr/>
        </p:nvSpPr>
        <p:spPr>
          <a:xfrm>
            <a:off x="6572650" y="1845575"/>
            <a:ext cx="519900" cy="148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 name="Google Shape;74;p15"/>
          <p:cNvSpPr/>
          <p:nvPr/>
        </p:nvSpPr>
        <p:spPr>
          <a:xfrm>
            <a:off x="4572000" y="2341175"/>
            <a:ext cx="519900" cy="148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 name="Google Shape;75;p15"/>
          <p:cNvSpPr/>
          <p:nvPr/>
        </p:nvSpPr>
        <p:spPr>
          <a:xfrm>
            <a:off x="6877425" y="2876625"/>
            <a:ext cx="519900" cy="148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 name="Google Shape;76;p15"/>
          <p:cNvSpPr/>
          <p:nvPr/>
        </p:nvSpPr>
        <p:spPr>
          <a:xfrm>
            <a:off x="5196750" y="3384700"/>
            <a:ext cx="519900" cy="148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6"/>
          <p:cNvSpPr txBox="1"/>
          <p:nvPr>
            <p:ph idx="1" type="body"/>
          </p:nvPr>
        </p:nvSpPr>
        <p:spPr>
          <a:xfrm>
            <a:off x="311700" y="401275"/>
            <a:ext cx="8520600" cy="48333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en-GB" sz="7808">
                <a:solidFill>
                  <a:schemeClr val="accent1"/>
                </a:solidFill>
              </a:rPr>
              <a:t>Activity And Calibration :</a:t>
            </a:r>
            <a:endParaRPr sz="7808">
              <a:solidFill>
                <a:schemeClr val="accent1"/>
              </a:solidFill>
            </a:endParaRPr>
          </a:p>
          <a:p>
            <a:pPr indent="0" lvl="0" marL="0" rtl="0" algn="l">
              <a:spcBef>
                <a:spcPts val="1200"/>
              </a:spcBef>
              <a:spcAft>
                <a:spcPts val="0"/>
              </a:spcAft>
              <a:buNone/>
            </a:pPr>
            <a:r>
              <a:rPr lang="en-GB" sz="5408"/>
              <a:t>Poltechnet generators are manufactured on Wednesdays and Fridays within 99mTc-technetium activity range of 8–175 GBq at the production day. Within this range any activity may be prepared, according to client’s requirements and specific local regulations.</a:t>
            </a:r>
            <a:endParaRPr sz="5408"/>
          </a:p>
          <a:p>
            <a:pPr indent="0" lvl="0" marL="0" rtl="0" algn="l">
              <a:lnSpc>
                <a:spcPct val="100000"/>
              </a:lnSpc>
              <a:spcBef>
                <a:spcPts val="1200"/>
              </a:spcBef>
              <a:spcAft>
                <a:spcPts val="0"/>
              </a:spcAft>
              <a:buNone/>
            </a:pPr>
            <a:r>
              <a:t/>
            </a:r>
            <a:endParaRPr sz="5408">
              <a:solidFill>
                <a:schemeClr val="accent1"/>
              </a:solidFill>
              <a:latin typeface="Gill Sans"/>
              <a:ea typeface="Gill Sans"/>
              <a:cs typeface="Gill Sans"/>
              <a:sym typeface="Gill Sans"/>
            </a:endParaRPr>
          </a:p>
          <a:p>
            <a:pPr indent="0" lvl="0" marL="0" rtl="0" algn="l">
              <a:lnSpc>
                <a:spcPct val="100000"/>
              </a:lnSpc>
              <a:spcBef>
                <a:spcPts val="960"/>
              </a:spcBef>
              <a:spcAft>
                <a:spcPts val="0"/>
              </a:spcAft>
              <a:buNone/>
            </a:pPr>
            <a:r>
              <a:rPr lang="en-GB" sz="7408">
                <a:solidFill>
                  <a:schemeClr val="accent1"/>
                </a:solidFill>
                <a:latin typeface="Gill Sans"/>
                <a:ea typeface="Gill Sans"/>
                <a:cs typeface="Gill Sans"/>
                <a:sym typeface="Gill Sans"/>
              </a:rPr>
              <a:t>Accessories For Mo/Tc Generator</a:t>
            </a:r>
            <a:endParaRPr sz="7408">
              <a:solidFill>
                <a:schemeClr val="accent1"/>
              </a:solidFill>
              <a:latin typeface="Gill Sans"/>
              <a:ea typeface="Gill Sans"/>
              <a:cs typeface="Gill Sans"/>
              <a:sym typeface="Gill Sans"/>
            </a:endParaRPr>
          </a:p>
          <a:p>
            <a:pPr indent="0" lvl="0" marL="0" rtl="0" algn="l">
              <a:lnSpc>
                <a:spcPct val="100000"/>
              </a:lnSpc>
              <a:spcBef>
                <a:spcPts val="0"/>
              </a:spcBef>
              <a:spcAft>
                <a:spcPts val="0"/>
              </a:spcAft>
              <a:buNone/>
            </a:pPr>
            <a:r>
              <a:t/>
            </a:r>
            <a:endParaRPr sz="5408">
              <a:solidFill>
                <a:srgbClr val="373545"/>
              </a:solidFill>
              <a:latin typeface="Gill Sans"/>
              <a:ea typeface="Gill Sans"/>
              <a:cs typeface="Gill Sans"/>
              <a:sym typeface="Gill Sans"/>
            </a:endParaRPr>
          </a:p>
          <a:p>
            <a:pPr indent="-314447" lvl="0" marL="457200" rtl="0" algn="l">
              <a:lnSpc>
                <a:spcPct val="100000"/>
              </a:lnSpc>
              <a:spcBef>
                <a:spcPts val="0"/>
              </a:spcBef>
              <a:spcAft>
                <a:spcPts val="0"/>
              </a:spcAft>
              <a:buSzPct val="100000"/>
              <a:buFont typeface="Gill Sans"/>
              <a:buChar char="●"/>
            </a:pPr>
            <a:r>
              <a:rPr lang="en-GB" sz="5408">
                <a:solidFill>
                  <a:srgbClr val="373545"/>
                </a:solidFill>
                <a:latin typeface="Gill Sans"/>
                <a:ea typeface="Gill Sans"/>
                <a:cs typeface="Gill Sans"/>
                <a:sym typeface="Gill Sans"/>
              </a:rPr>
              <a:t>Kit for aluminium determination : </a:t>
            </a:r>
            <a:r>
              <a:rPr lang="en-GB" sz="5408">
                <a:solidFill>
                  <a:srgbClr val="514DAA"/>
                </a:solidFill>
                <a:latin typeface="Gill Sans"/>
                <a:ea typeface="Gill Sans"/>
                <a:cs typeface="Gill Sans"/>
                <a:sym typeface="Gill Sans"/>
              </a:rPr>
              <a:t>Composition: </a:t>
            </a:r>
            <a:r>
              <a:rPr lang="en-GB" sz="5408">
                <a:solidFill>
                  <a:srgbClr val="373545"/>
                </a:solidFill>
                <a:latin typeface="Gill Sans"/>
                <a:ea typeface="Gill Sans"/>
                <a:cs typeface="Gill Sans"/>
                <a:sym typeface="Gill Sans"/>
              </a:rPr>
              <a:t>Indicator strips and reagent for 10 tests </a:t>
            </a:r>
            <a:endParaRPr sz="5408">
              <a:solidFill>
                <a:srgbClr val="373545"/>
              </a:solidFill>
              <a:latin typeface="Gill Sans"/>
              <a:ea typeface="Gill Sans"/>
              <a:cs typeface="Gill Sans"/>
              <a:sym typeface="Gill Sans"/>
            </a:endParaRPr>
          </a:p>
          <a:p>
            <a:pPr indent="0" lvl="0" marL="0" rtl="0" algn="l">
              <a:lnSpc>
                <a:spcPct val="100000"/>
              </a:lnSpc>
              <a:spcBef>
                <a:spcPts val="0"/>
              </a:spcBef>
              <a:spcAft>
                <a:spcPts val="0"/>
              </a:spcAft>
              <a:buNone/>
            </a:pPr>
            <a:r>
              <a:rPr lang="en-GB" sz="5408">
                <a:solidFill>
                  <a:srgbClr val="373545"/>
                </a:solidFill>
                <a:latin typeface="Gill Sans"/>
                <a:ea typeface="Gill Sans"/>
                <a:cs typeface="Gill Sans"/>
                <a:sym typeface="Gill Sans"/>
              </a:rPr>
              <a:t>                                                  </a:t>
            </a:r>
            <a:r>
              <a:rPr lang="en-GB" sz="5408">
                <a:solidFill>
                  <a:srgbClr val="514DAA"/>
                </a:solidFill>
                <a:latin typeface="Gill Sans"/>
                <a:ea typeface="Gill Sans"/>
                <a:cs typeface="Gill Sans"/>
                <a:sym typeface="Gill Sans"/>
              </a:rPr>
              <a:t>Sensitivity: </a:t>
            </a:r>
            <a:r>
              <a:rPr lang="en-GB" sz="5408">
                <a:solidFill>
                  <a:srgbClr val="373545"/>
                </a:solidFill>
                <a:latin typeface="Gill Sans"/>
                <a:ea typeface="Gill Sans"/>
                <a:cs typeface="Gill Sans"/>
                <a:sym typeface="Gill Sans"/>
              </a:rPr>
              <a:t>5 µg/ml </a:t>
            </a:r>
            <a:endParaRPr sz="5408">
              <a:solidFill>
                <a:srgbClr val="373545"/>
              </a:solidFill>
              <a:latin typeface="Gill Sans"/>
              <a:ea typeface="Gill Sans"/>
              <a:cs typeface="Gill Sans"/>
              <a:sym typeface="Gill Sans"/>
            </a:endParaRPr>
          </a:p>
          <a:p>
            <a:pPr indent="0" lvl="0" marL="0" rtl="0" algn="l">
              <a:lnSpc>
                <a:spcPct val="100000"/>
              </a:lnSpc>
              <a:spcBef>
                <a:spcPts val="0"/>
              </a:spcBef>
              <a:spcAft>
                <a:spcPts val="0"/>
              </a:spcAft>
              <a:buNone/>
            </a:pPr>
            <a:r>
              <a:rPr lang="en-GB" sz="5408">
                <a:solidFill>
                  <a:srgbClr val="373545"/>
                </a:solidFill>
                <a:latin typeface="Gill Sans"/>
                <a:ea typeface="Gill Sans"/>
                <a:cs typeface="Gill Sans"/>
                <a:sym typeface="Gill Sans"/>
              </a:rPr>
              <a:t>                                                  </a:t>
            </a:r>
            <a:r>
              <a:rPr lang="en-GB" sz="5408">
                <a:solidFill>
                  <a:srgbClr val="514DAA"/>
                </a:solidFill>
                <a:latin typeface="Gill Sans"/>
                <a:ea typeface="Gill Sans"/>
                <a:cs typeface="Gill Sans"/>
                <a:sym typeface="Gill Sans"/>
              </a:rPr>
              <a:t>Expiration: </a:t>
            </a:r>
            <a:r>
              <a:rPr lang="en-GB" sz="5408">
                <a:solidFill>
                  <a:srgbClr val="373545"/>
                </a:solidFill>
                <a:latin typeface="Gill Sans"/>
                <a:ea typeface="Gill Sans"/>
                <a:cs typeface="Gill Sans"/>
                <a:sym typeface="Gill Sans"/>
              </a:rPr>
              <a:t>6 months  Storage: at room temperature</a:t>
            </a:r>
            <a:endParaRPr sz="5408">
              <a:solidFill>
                <a:srgbClr val="373545"/>
              </a:solidFill>
              <a:latin typeface="Gill Sans"/>
              <a:ea typeface="Gill Sans"/>
              <a:cs typeface="Gill Sans"/>
              <a:sym typeface="Gill Sans"/>
            </a:endParaRPr>
          </a:p>
          <a:p>
            <a:pPr indent="0" lvl="0" marL="0" rtl="0" algn="l">
              <a:lnSpc>
                <a:spcPct val="100000"/>
              </a:lnSpc>
              <a:spcBef>
                <a:spcPts val="0"/>
              </a:spcBef>
              <a:spcAft>
                <a:spcPts val="0"/>
              </a:spcAft>
              <a:buNone/>
            </a:pPr>
            <a:r>
              <a:t/>
            </a:r>
            <a:endParaRPr sz="5408">
              <a:solidFill>
                <a:srgbClr val="373545"/>
              </a:solidFill>
              <a:latin typeface="Gill Sans"/>
              <a:ea typeface="Gill Sans"/>
              <a:cs typeface="Gill Sans"/>
              <a:sym typeface="Gill Sans"/>
            </a:endParaRPr>
          </a:p>
          <a:p>
            <a:pPr indent="0" lvl="0" marL="0" rtl="0" algn="l">
              <a:lnSpc>
                <a:spcPct val="100000"/>
              </a:lnSpc>
              <a:spcBef>
                <a:spcPts val="0"/>
              </a:spcBef>
              <a:spcAft>
                <a:spcPts val="0"/>
              </a:spcAft>
              <a:buNone/>
            </a:pPr>
            <a:r>
              <a:t/>
            </a:r>
            <a:endParaRPr sz="5408">
              <a:solidFill>
                <a:srgbClr val="373545"/>
              </a:solidFill>
              <a:latin typeface="Gill Sans"/>
              <a:ea typeface="Gill Sans"/>
              <a:cs typeface="Gill Sans"/>
              <a:sym typeface="Gill Sans"/>
            </a:endParaRPr>
          </a:p>
          <a:p>
            <a:pPr indent="-314447" lvl="0" marL="457200" rtl="0" algn="l">
              <a:lnSpc>
                <a:spcPct val="100000"/>
              </a:lnSpc>
              <a:spcBef>
                <a:spcPts val="0"/>
              </a:spcBef>
              <a:spcAft>
                <a:spcPts val="0"/>
              </a:spcAft>
              <a:buSzPct val="100000"/>
              <a:buFont typeface="Gill Sans"/>
              <a:buChar char="●"/>
            </a:pPr>
            <a:r>
              <a:rPr lang="en-GB" sz="5408">
                <a:solidFill>
                  <a:srgbClr val="373545"/>
                </a:solidFill>
                <a:latin typeface="Gill Sans"/>
                <a:ea typeface="Gill Sans"/>
                <a:cs typeface="Gill Sans"/>
                <a:sym typeface="Gill Sans"/>
              </a:rPr>
              <a:t>Kit for elution of Poltechnet:  </a:t>
            </a:r>
            <a:r>
              <a:rPr lang="en-GB" sz="5408">
                <a:solidFill>
                  <a:srgbClr val="514DAA"/>
                </a:solidFill>
                <a:latin typeface="Gill Sans"/>
                <a:ea typeface="Gill Sans"/>
                <a:cs typeface="Gill Sans"/>
                <a:sym typeface="Gill Sans"/>
              </a:rPr>
              <a:t>Content:</a:t>
            </a:r>
            <a:r>
              <a:rPr lang="en-GB" sz="5408">
                <a:solidFill>
                  <a:schemeClr val="dk1"/>
                </a:solidFill>
                <a:latin typeface="Gill Sans"/>
                <a:ea typeface="Gill Sans"/>
                <a:cs typeface="Gill Sans"/>
                <a:sym typeface="Gill Sans"/>
              </a:rPr>
              <a:t>16 eluent </a:t>
            </a:r>
            <a:r>
              <a:rPr lang="en-GB" sz="5408">
                <a:solidFill>
                  <a:srgbClr val="373545"/>
                </a:solidFill>
                <a:latin typeface="Gill Sans"/>
                <a:ea typeface="Gill Sans"/>
                <a:cs typeface="Gill Sans"/>
                <a:sym typeface="Gill Sans"/>
              </a:rPr>
              <a:t>vials of 10 ml volume containing 0.9% aqueous solution of NaCl                                             </a:t>
            </a:r>
            <a:endParaRPr sz="5408">
              <a:solidFill>
                <a:srgbClr val="373545"/>
              </a:solidFill>
              <a:latin typeface="Gill Sans"/>
              <a:ea typeface="Gill Sans"/>
              <a:cs typeface="Gill Sans"/>
              <a:sym typeface="Gill Sans"/>
            </a:endParaRPr>
          </a:p>
          <a:p>
            <a:pPr indent="0" lvl="0" marL="0" rtl="0" algn="l">
              <a:lnSpc>
                <a:spcPct val="100000"/>
              </a:lnSpc>
              <a:spcBef>
                <a:spcPts val="0"/>
              </a:spcBef>
              <a:spcAft>
                <a:spcPts val="0"/>
              </a:spcAft>
              <a:buNone/>
            </a:pPr>
            <a:r>
              <a:rPr lang="en-GB" sz="5408">
                <a:solidFill>
                  <a:srgbClr val="FF0000"/>
                </a:solidFill>
                <a:latin typeface="Gill Sans"/>
                <a:ea typeface="Gill Sans"/>
                <a:cs typeface="Gill Sans"/>
                <a:sym typeface="Gill Sans"/>
              </a:rPr>
              <a:t>                                                        </a:t>
            </a:r>
            <a:r>
              <a:rPr lang="en-GB" sz="5408">
                <a:solidFill>
                  <a:schemeClr val="dk1"/>
                </a:solidFill>
                <a:latin typeface="Gill Sans"/>
                <a:ea typeface="Gill Sans"/>
                <a:cs typeface="Gill Sans"/>
                <a:sym typeface="Gill Sans"/>
              </a:rPr>
              <a:t> 16 vacuum</a:t>
            </a:r>
            <a:r>
              <a:rPr lang="en-GB" sz="5408">
                <a:solidFill>
                  <a:srgbClr val="FF0000"/>
                </a:solidFill>
                <a:latin typeface="Gill Sans"/>
                <a:ea typeface="Gill Sans"/>
                <a:cs typeface="Gill Sans"/>
                <a:sym typeface="Gill Sans"/>
              </a:rPr>
              <a:t> </a:t>
            </a:r>
            <a:r>
              <a:rPr lang="en-GB" sz="5408">
                <a:solidFill>
                  <a:srgbClr val="373545"/>
                </a:solidFill>
                <a:latin typeface="Gill Sans"/>
                <a:ea typeface="Gill Sans"/>
                <a:cs typeface="Gill Sans"/>
                <a:sym typeface="Gill Sans"/>
              </a:rPr>
              <a:t>vials of 10 ml volume</a:t>
            </a:r>
            <a:endParaRPr sz="5408">
              <a:solidFill>
                <a:srgbClr val="373545"/>
              </a:solidFill>
              <a:latin typeface="Gill Sans"/>
              <a:ea typeface="Gill Sans"/>
              <a:cs typeface="Gill Sans"/>
              <a:sym typeface="Gill Sans"/>
            </a:endParaRPr>
          </a:p>
          <a:p>
            <a:pPr indent="0" lvl="0" marL="0" rtl="0" algn="l">
              <a:lnSpc>
                <a:spcPct val="100000"/>
              </a:lnSpc>
              <a:spcBef>
                <a:spcPts val="0"/>
              </a:spcBef>
              <a:spcAft>
                <a:spcPts val="0"/>
              </a:spcAft>
              <a:buNone/>
            </a:pPr>
            <a:r>
              <a:rPr lang="en-GB" sz="5408">
                <a:solidFill>
                  <a:srgbClr val="514DAA"/>
                </a:solidFill>
                <a:latin typeface="Gill Sans"/>
                <a:ea typeface="Gill Sans"/>
                <a:cs typeface="Gill Sans"/>
                <a:sym typeface="Gill Sans"/>
              </a:rPr>
              <a:t>                                             Storage: </a:t>
            </a:r>
            <a:r>
              <a:rPr lang="en-GB" sz="5408">
                <a:solidFill>
                  <a:srgbClr val="373545"/>
                </a:solidFill>
                <a:latin typeface="Gill Sans"/>
                <a:ea typeface="Gill Sans"/>
                <a:cs typeface="Gill Sans"/>
                <a:sym typeface="Gill Sans"/>
              </a:rPr>
              <a:t>&lt; 25°C</a:t>
            </a:r>
            <a:endParaRPr sz="5408">
              <a:solidFill>
                <a:srgbClr val="373545"/>
              </a:solidFill>
              <a:latin typeface="Gill Sans"/>
              <a:ea typeface="Gill Sans"/>
              <a:cs typeface="Gill Sans"/>
              <a:sym typeface="Gill Sans"/>
            </a:endParaRPr>
          </a:p>
          <a:p>
            <a:pPr indent="0" lvl="0" marL="0" rtl="0" algn="l">
              <a:lnSpc>
                <a:spcPct val="100000"/>
              </a:lnSpc>
              <a:spcBef>
                <a:spcPts val="0"/>
              </a:spcBef>
              <a:spcAft>
                <a:spcPts val="0"/>
              </a:spcAft>
              <a:buNone/>
            </a:pPr>
            <a:r>
              <a:rPr lang="en-GB" sz="5408">
                <a:solidFill>
                  <a:srgbClr val="373545"/>
                </a:solidFill>
                <a:latin typeface="Gill Sans"/>
                <a:ea typeface="Gill Sans"/>
                <a:cs typeface="Gill Sans"/>
                <a:sym typeface="Gill Sans"/>
              </a:rPr>
              <a:t>                                             </a:t>
            </a:r>
            <a:r>
              <a:rPr lang="en-GB" sz="5408">
                <a:solidFill>
                  <a:srgbClr val="514DAA"/>
                </a:solidFill>
                <a:latin typeface="Gill Sans"/>
                <a:ea typeface="Gill Sans"/>
                <a:cs typeface="Gill Sans"/>
                <a:sym typeface="Gill Sans"/>
              </a:rPr>
              <a:t>Expiration: </a:t>
            </a:r>
            <a:r>
              <a:rPr lang="en-GB" sz="5408">
                <a:solidFill>
                  <a:srgbClr val="373545"/>
                </a:solidFill>
                <a:latin typeface="Gill Sans"/>
                <a:ea typeface="Gill Sans"/>
                <a:cs typeface="Gill Sans"/>
                <a:sym typeface="Gill Sans"/>
              </a:rPr>
              <a:t>12 months</a:t>
            </a:r>
            <a:endParaRPr sz="5408">
              <a:solidFill>
                <a:srgbClr val="373545"/>
              </a:solidFill>
              <a:latin typeface="Gill Sans"/>
              <a:ea typeface="Gill Sans"/>
              <a:cs typeface="Gill Sans"/>
              <a:sym typeface="Gill Sans"/>
            </a:endParaRPr>
          </a:p>
          <a:p>
            <a:pPr indent="0" lvl="0" marL="0" rtl="0" algn="l">
              <a:lnSpc>
                <a:spcPct val="100000"/>
              </a:lnSpc>
              <a:spcBef>
                <a:spcPts val="0"/>
              </a:spcBef>
              <a:spcAft>
                <a:spcPts val="0"/>
              </a:spcAft>
              <a:buNone/>
            </a:pPr>
            <a:r>
              <a:t/>
            </a:r>
            <a:endParaRPr sz="5408">
              <a:solidFill>
                <a:srgbClr val="373545"/>
              </a:solidFill>
              <a:latin typeface="Gill Sans"/>
              <a:ea typeface="Gill Sans"/>
              <a:cs typeface="Gill Sans"/>
              <a:sym typeface="Gill Sans"/>
            </a:endParaRPr>
          </a:p>
          <a:p>
            <a:pPr indent="-314447" lvl="0" marL="457200" rtl="0" algn="l">
              <a:lnSpc>
                <a:spcPct val="100000"/>
              </a:lnSpc>
              <a:spcBef>
                <a:spcPts val="0"/>
              </a:spcBef>
              <a:spcAft>
                <a:spcPts val="0"/>
              </a:spcAft>
              <a:buClr>
                <a:srgbClr val="373545"/>
              </a:buClr>
              <a:buSzPct val="100000"/>
              <a:buFont typeface="Gill Sans"/>
              <a:buChar char="●"/>
            </a:pPr>
            <a:r>
              <a:rPr lang="en-GB" sz="5408">
                <a:solidFill>
                  <a:srgbClr val="373545"/>
                </a:solidFill>
                <a:latin typeface="Gill Sans"/>
                <a:ea typeface="Gill Sans"/>
                <a:cs typeface="Gill Sans"/>
                <a:sym typeface="Gill Sans"/>
              </a:rPr>
              <a:t>Lead shield for eluate vial : Shielding container for eluate vial protects</a:t>
            </a:r>
            <a:endParaRPr sz="5408">
              <a:solidFill>
                <a:srgbClr val="373545"/>
              </a:solidFill>
              <a:latin typeface="Gill Sans"/>
              <a:ea typeface="Gill Sans"/>
              <a:cs typeface="Gill Sans"/>
              <a:sym typeface="Gill Sans"/>
            </a:endParaRPr>
          </a:p>
          <a:p>
            <a:pPr indent="0" lvl="0" marL="0" rtl="0" algn="l">
              <a:lnSpc>
                <a:spcPct val="100000"/>
              </a:lnSpc>
              <a:spcBef>
                <a:spcPts val="0"/>
              </a:spcBef>
              <a:spcAft>
                <a:spcPts val="0"/>
              </a:spcAft>
              <a:buNone/>
            </a:pPr>
            <a:r>
              <a:rPr lang="en-GB" sz="5408">
                <a:solidFill>
                  <a:srgbClr val="373545"/>
                </a:solidFill>
                <a:latin typeface="Gill Sans"/>
                <a:ea typeface="Gill Sans"/>
                <a:cs typeface="Gill Sans"/>
                <a:sym typeface="Gill Sans"/>
              </a:rPr>
              <a:t>                                                   the personnel from irradiation during the elution.</a:t>
            </a:r>
            <a:endParaRPr sz="5408">
              <a:solidFill>
                <a:srgbClr val="373545"/>
              </a:solidFill>
              <a:latin typeface="Gill Sans"/>
              <a:ea typeface="Gill Sans"/>
              <a:cs typeface="Gill Sans"/>
              <a:sym typeface="Gill Sans"/>
            </a:endParaRPr>
          </a:p>
          <a:p>
            <a:pPr indent="0" lvl="0" marL="0" rtl="0" algn="l">
              <a:lnSpc>
                <a:spcPct val="100000"/>
              </a:lnSpc>
              <a:spcBef>
                <a:spcPts val="0"/>
              </a:spcBef>
              <a:spcAft>
                <a:spcPts val="0"/>
              </a:spcAft>
              <a:buNone/>
            </a:pPr>
            <a:r>
              <a:t/>
            </a:r>
            <a:endParaRPr sz="5408">
              <a:solidFill>
                <a:srgbClr val="373545"/>
              </a:solidFill>
              <a:latin typeface="Gill Sans"/>
              <a:ea typeface="Gill Sans"/>
              <a:cs typeface="Gill Sans"/>
              <a:sym typeface="Gill Sans"/>
            </a:endParaRPr>
          </a:p>
          <a:p>
            <a:pPr indent="0" lvl="0" marL="0" rtl="0" algn="l">
              <a:lnSpc>
                <a:spcPct val="100000"/>
              </a:lnSpc>
              <a:spcBef>
                <a:spcPts val="0"/>
              </a:spcBef>
              <a:spcAft>
                <a:spcPts val="0"/>
              </a:spcAft>
              <a:buNone/>
            </a:pPr>
            <a:r>
              <a:t/>
            </a:r>
            <a:endParaRPr sz="5408">
              <a:solidFill>
                <a:srgbClr val="373545"/>
              </a:solidFill>
              <a:latin typeface="Gill Sans"/>
              <a:ea typeface="Gill Sans"/>
              <a:cs typeface="Gill Sans"/>
              <a:sym typeface="Gill Sans"/>
            </a:endParaRPr>
          </a:p>
          <a:p>
            <a:pPr indent="0" lvl="0" marL="0" rtl="0" algn="l">
              <a:lnSpc>
                <a:spcPct val="100000"/>
              </a:lnSpc>
              <a:spcBef>
                <a:spcPts val="0"/>
              </a:spcBef>
              <a:spcAft>
                <a:spcPts val="0"/>
              </a:spcAft>
              <a:buNone/>
            </a:pPr>
            <a:r>
              <a:rPr lang="en-GB" sz="5408">
                <a:solidFill>
                  <a:srgbClr val="373545"/>
                </a:solidFill>
                <a:latin typeface="Gill Sans"/>
                <a:ea typeface="Gill Sans"/>
                <a:cs typeface="Gill Sans"/>
                <a:sym typeface="Gill Sans"/>
              </a:rPr>
              <a:t>(</a:t>
            </a:r>
            <a:r>
              <a:rPr lang="en-GB" sz="5408">
                <a:solidFill>
                  <a:schemeClr val="accent1"/>
                </a:solidFill>
                <a:latin typeface="Gill Sans"/>
                <a:ea typeface="Gill Sans"/>
                <a:cs typeface="Gill Sans"/>
                <a:sym typeface="Gill Sans"/>
              </a:rPr>
              <a:t>the container is reusable and is added free of charge with the first order by a new user).</a:t>
            </a:r>
            <a:endParaRPr sz="5408">
              <a:solidFill>
                <a:schemeClr val="accent1"/>
              </a:solidFill>
              <a:latin typeface="Gill Sans"/>
              <a:ea typeface="Gill Sans"/>
              <a:cs typeface="Gill Sans"/>
              <a:sym typeface="Gill Sans"/>
            </a:endParaRPr>
          </a:p>
          <a:p>
            <a:pPr indent="0" lvl="0" marL="0" rtl="0" algn="l">
              <a:lnSpc>
                <a:spcPct val="100000"/>
              </a:lnSpc>
              <a:spcBef>
                <a:spcPts val="960"/>
              </a:spcBef>
              <a:spcAft>
                <a:spcPts val="0"/>
              </a:spcAft>
              <a:buNone/>
            </a:pPr>
            <a:r>
              <a:t/>
            </a:r>
            <a:endParaRPr sz="2164">
              <a:solidFill>
                <a:schemeClr val="accent1"/>
              </a:solidFill>
              <a:latin typeface="Gill Sans"/>
              <a:ea typeface="Gill Sans"/>
              <a:cs typeface="Gill Sans"/>
              <a:sym typeface="Gill Sans"/>
            </a:endParaRPr>
          </a:p>
          <a:p>
            <a:pPr indent="0" lvl="0" marL="0" rtl="0" algn="l">
              <a:lnSpc>
                <a:spcPct val="100000"/>
              </a:lnSpc>
              <a:spcBef>
                <a:spcPts val="0"/>
              </a:spcBef>
              <a:spcAft>
                <a:spcPts val="0"/>
              </a:spcAft>
              <a:buNone/>
            </a:pPr>
            <a:r>
              <a:t/>
            </a:r>
            <a:endParaRPr>
              <a:solidFill>
                <a:schemeClr val="accent1"/>
              </a:solidFill>
              <a:latin typeface="Gill Sans"/>
              <a:ea typeface="Gill Sans"/>
              <a:cs typeface="Gill Sans"/>
              <a:sym typeface="Gill Sans"/>
            </a:endParaRPr>
          </a:p>
          <a:p>
            <a:pPr indent="0" lvl="0" marL="0" rtl="0" algn="l">
              <a:lnSpc>
                <a:spcPct val="100000"/>
              </a:lnSpc>
              <a:spcBef>
                <a:spcPts val="0"/>
              </a:spcBef>
              <a:spcAft>
                <a:spcPts val="0"/>
              </a:spcAft>
              <a:buNone/>
            </a:pPr>
            <a:r>
              <a:t/>
            </a:r>
            <a:endParaRPr>
              <a:solidFill>
                <a:schemeClr val="accent1"/>
              </a:solidFill>
              <a:latin typeface="Gill Sans"/>
              <a:ea typeface="Gill Sans"/>
              <a:cs typeface="Gill Sans"/>
              <a:sym typeface="Gill Sans"/>
            </a:endParaRPr>
          </a:p>
          <a:p>
            <a:pPr indent="0" lvl="0" marL="0" rtl="0" algn="l">
              <a:lnSpc>
                <a:spcPct val="100000"/>
              </a:lnSpc>
              <a:spcBef>
                <a:spcPts val="960"/>
              </a:spcBef>
              <a:spcAft>
                <a:spcPts val="0"/>
              </a:spcAft>
              <a:buNone/>
            </a:pPr>
            <a:r>
              <a:t/>
            </a:r>
            <a:endParaRPr>
              <a:solidFill>
                <a:schemeClr val="accent1"/>
              </a:solidFill>
              <a:latin typeface="Gill Sans"/>
              <a:ea typeface="Gill Sans"/>
              <a:cs typeface="Gill Sans"/>
              <a:sym typeface="Gill Sans"/>
            </a:endParaRPr>
          </a:p>
          <a:p>
            <a:pPr indent="0" lvl="0" marL="0" rtl="0" algn="l">
              <a:spcBef>
                <a:spcPts val="0"/>
              </a:spcBef>
              <a:spcAft>
                <a:spcPts val="0"/>
              </a:spcAft>
              <a:buNone/>
            </a:pPr>
            <a:r>
              <a:t/>
            </a:r>
            <a:endParaRPr>
              <a:solidFill>
                <a:schemeClr val="accent1"/>
              </a:solidFill>
            </a:endParaRPr>
          </a:p>
          <a:p>
            <a:pPr indent="0" lvl="0" marL="0" rtl="0" algn="l">
              <a:spcBef>
                <a:spcPts val="1200"/>
              </a:spcBef>
              <a:spcAft>
                <a:spcPts val="1200"/>
              </a:spcAft>
              <a:buNone/>
            </a:pPr>
            <a:r>
              <a:t/>
            </a:r>
            <a:endParaRPr>
              <a:solidFill>
                <a:schemeClr val="accent1"/>
              </a:solidFill>
            </a:endParaRPr>
          </a:p>
        </p:txBody>
      </p:sp>
      <p:pic>
        <p:nvPicPr>
          <p:cNvPr id="82" name="Google Shape;82;p16"/>
          <p:cNvPicPr preferRelativeResize="0"/>
          <p:nvPr/>
        </p:nvPicPr>
        <p:blipFill>
          <a:blip r:embed="rId3">
            <a:alphaModFix/>
          </a:blip>
          <a:stretch>
            <a:fillRect/>
          </a:stretch>
        </p:blipFill>
        <p:spPr>
          <a:xfrm>
            <a:off x="6821525" y="2252550"/>
            <a:ext cx="2003299" cy="978400"/>
          </a:xfrm>
          <a:prstGeom prst="rect">
            <a:avLst/>
          </a:prstGeom>
          <a:noFill/>
          <a:ln>
            <a:noFill/>
          </a:ln>
        </p:spPr>
      </p:pic>
      <p:pic>
        <p:nvPicPr>
          <p:cNvPr id="83" name="Google Shape;83;p16"/>
          <p:cNvPicPr preferRelativeResize="0"/>
          <p:nvPr/>
        </p:nvPicPr>
        <p:blipFill>
          <a:blip r:embed="rId4">
            <a:alphaModFix/>
          </a:blip>
          <a:stretch>
            <a:fillRect/>
          </a:stretch>
        </p:blipFill>
        <p:spPr>
          <a:xfrm>
            <a:off x="6908388" y="3517150"/>
            <a:ext cx="1436113" cy="1416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393775" y="317350"/>
            <a:ext cx="8520600" cy="65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GB" sz="1820">
                <a:solidFill>
                  <a:schemeClr val="accent1"/>
                </a:solidFill>
              </a:rPr>
              <a:t>MDP PoltechMDP </a:t>
            </a:r>
            <a:endParaRPr b="1" sz="1820">
              <a:solidFill>
                <a:schemeClr val="accent1"/>
              </a:solidFill>
            </a:endParaRPr>
          </a:p>
          <a:p>
            <a:pPr indent="0" lvl="0" marL="0" rtl="0" algn="l">
              <a:spcBef>
                <a:spcPts val="0"/>
              </a:spcBef>
              <a:spcAft>
                <a:spcPts val="0"/>
              </a:spcAft>
              <a:buSzPts val="990"/>
              <a:buNone/>
            </a:pPr>
            <a:r>
              <a:rPr b="1" lang="en-GB" sz="1820">
                <a:solidFill>
                  <a:schemeClr val="accent1"/>
                </a:solidFill>
              </a:rPr>
              <a:t>kit for radiopharmaceutical preparation</a:t>
            </a:r>
            <a:endParaRPr b="1" sz="1820">
              <a:solidFill>
                <a:schemeClr val="accent1"/>
              </a:solidFill>
            </a:endParaRPr>
          </a:p>
        </p:txBody>
      </p:sp>
      <p:sp>
        <p:nvSpPr>
          <p:cNvPr id="89" name="Google Shape;89;p17"/>
          <p:cNvSpPr txBox="1"/>
          <p:nvPr>
            <p:ph idx="1" type="body"/>
          </p:nvPr>
        </p:nvSpPr>
        <p:spPr>
          <a:xfrm>
            <a:off x="311700" y="1243675"/>
            <a:ext cx="8832300" cy="3899700"/>
          </a:xfrm>
          <a:prstGeom prst="rect">
            <a:avLst/>
          </a:prstGeom>
        </p:spPr>
        <p:txBody>
          <a:bodyPr anchorCtr="0" anchor="t" bIns="91425" lIns="91425" spcFirstLastPara="1" rIns="91425" wrap="square" tIns="91425">
            <a:normAutofit fontScale="47500" lnSpcReduction="20000"/>
          </a:bodyPr>
          <a:lstStyle/>
          <a:p>
            <a:pPr indent="0" lvl="0" marL="0" rtl="0" algn="l">
              <a:spcBef>
                <a:spcPts val="0"/>
              </a:spcBef>
              <a:spcAft>
                <a:spcPts val="0"/>
              </a:spcAft>
              <a:buNone/>
            </a:pPr>
            <a:r>
              <a:rPr b="1" lang="en-GB" sz="3579"/>
              <a:t>Qualitative and quantitative composition:</a:t>
            </a:r>
            <a:r>
              <a:rPr b="1" lang="en-GB" sz="2948"/>
              <a:t> </a:t>
            </a:r>
            <a:endParaRPr b="1" sz="2948"/>
          </a:p>
          <a:p>
            <a:pPr indent="0" lvl="0" marL="0" rtl="0" algn="l">
              <a:spcBef>
                <a:spcPts val="1200"/>
              </a:spcBef>
              <a:spcAft>
                <a:spcPts val="0"/>
              </a:spcAft>
              <a:buNone/>
            </a:pPr>
            <a:r>
              <a:rPr lang="en-GB" sz="2514"/>
              <a:t>methylenediphosphonic acid – 5 mg as sodium methylenediphosphonate – 6.25 mg.</a:t>
            </a:r>
            <a:endParaRPr sz="2514"/>
          </a:p>
          <a:p>
            <a:pPr indent="0" lvl="0" marL="0" rtl="0" algn="l">
              <a:spcBef>
                <a:spcPts val="1200"/>
              </a:spcBef>
              <a:spcAft>
                <a:spcPts val="0"/>
              </a:spcAft>
              <a:buNone/>
            </a:pPr>
            <a:r>
              <a:rPr b="1" lang="en-GB" sz="3742"/>
              <a:t>Indications:</a:t>
            </a:r>
            <a:r>
              <a:rPr b="1" lang="en-GB" sz="3742">
                <a:solidFill>
                  <a:schemeClr val="dk1"/>
                </a:solidFill>
              </a:rPr>
              <a:t> </a:t>
            </a:r>
            <a:endParaRPr b="1" sz="3742">
              <a:solidFill>
                <a:schemeClr val="dk1"/>
              </a:solidFill>
            </a:endParaRPr>
          </a:p>
          <a:p>
            <a:pPr indent="0" lvl="0" marL="0" rtl="0" algn="l">
              <a:spcBef>
                <a:spcPts val="1200"/>
              </a:spcBef>
              <a:spcAft>
                <a:spcPts val="0"/>
              </a:spcAft>
              <a:buNone/>
            </a:pPr>
            <a:r>
              <a:rPr lang="en-GB" sz="3028">
                <a:solidFill>
                  <a:schemeClr val="dk1"/>
                </a:solidFill>
              </a:rPr>
              <a:t>The radiopharmaceutical [99mTc]-MDP is intended for skeletal imaging utilizing radioactive properties of technetium ( 99mTc) and the affinity of methylenediphosphonic acid to hydroxyapatite crystals which form inorganic structure of bone </a:t>
            </a:r>
            <a:r>
              <a:rPr lang="en-GB" sz="2607">
                <a:solidFill>
                  <a:schemeClr val="dk1"/>
                </a:solidFill>
              </a:rPr>
              <a:t> </a:t>
            </a:r>
            <a:r>
              <a:rPr lang="en-GB" sz="1400">
                <a:solidFill>
                  <a:schemeClr val="dk1"/>
                </a:solidFill>
              </a:rPr>
              <a:t>.</a:t>
            </a:r>
            <a:endParaRPr sz="1400">
              <a:solidFill>
                <a:schemeClr val="dk1"/>
              </a:solidFill>
            </a:endParaRPr>
          </a:p>
          <a:p>
            <a:pPr indent="0" lvl="0" marL="0" rtl="0" algn="l">
              <a:spcBef>
                <a:spcPts val="1200"/>
              </a:spcBef>
              <a:spcAft>
                <a:spcPts val="0"/>
              </a:spcAft>
              <a:buNone/>
            </a:pPr>
            <a:r>
              <a:rPr b="1" lang="en-GB" sz="3282">
                <a:solidFill>
                  <a:schemeClr val="dk1"/>
                </a:solidFill>
                <a:latin typeface="Gill Sans"/>
                <a:ea typeface="Gill Sans"/>
                <a:cs typeface="Gill Sans"/>
                <a:sym typeface="Gill Sans"/>
              </a:rPr>
              <a:t>Stability</a:t>
            </a:r>
            <a:r>
              <a:rPr lang="en-GB" sz="3282">
                <a:solidFill>
                  <a:srgbClr val="514DAA"/>
                </a:solidFill>
                <a:latin typeface="Gill Sans"/>
                <a:ea typeface="Gill Sans"/>
                <a:cs typeface="Gill Sans"/>
                <a:sym typeface="Gill Sans"/>
              </a:rPr>
              <a:t>:</a:t>
            </a:r>
            <a:r>
              <a:rPr lang="en-GB">
                <a:solidFill>
                  <a:srgbClr val="514DAA"/>
                </a:solidFill>
                <a:latin typeface="Gill Sans"/>
                <a:ea typeface="Gill Sans"/>
                <a:cs typeface="Gill Sans"/>
                <a:sym typeface="Gill Sans"/>
              </a:rPr>
              <a:t> </a:t>
            </a:r>
            <a:r>
              <a:rPr lang="en-GB" sz="2709">
                <a:solidFill>
                  <a:srgbClr val="373545"/>
                </a:solidFill>
                <a:latin typeface="Gill Sans"/>
                <a:ea typeface="Gill Sans"/>
                <a:cs typeface="Gill Sans"/>
                <a:sym typeface="Gill Sans"/>
              </a:rPr>
              <a:t>8 hours after completion of labelling procedure below 25 C</a:t>
            </a:r>
            <a:endParaRPr sz="2709">
              <a:solidFill>
                <a:srgbClr val="373545"/>
              </a:solidFill>
              <a:latin typeface="Gill Sans"/>
              <a:ea typeface="Gill Sans"/>
              <a:cs typeface="Gill Sans"/>
              <a:sym typeface="Gill Sans"/>
            </a:endParaRPr>
          </a:p>
          <a:p>
            <a:pPr indent="0" lvl="0" marL="0" rtl="0" algn="l">
              <a:lnSpc>
                <a:spcPct val="100000"/>
              </a:lnSpc>
              <a:spcBef>
                <a:spcPts val="1200"/>
              </a:spcBef>
              <a:spcAft>
                <a:spcPts val="0"/>
              </a:spcAft>
              <a:buNone/>
            </a:pPr>
            <a:r>
              <a:rPr b="1" lang="en-GB" sz="2971">
                <a:solidFill>
                  <a:schemeClr val="dk1"/>
                </a:solidFill>
                <a:latin typeface="Gill Sans"/>
                <a:ea typeface="Gill Sans"/>
                <a:cs typeface="Gill Sans"/>
                <a:sym typeface="Gill Sans"/>
              </a:rPr>
              <a:t>Expiration</a:t>
            </a:r>
            <a:r>
              <a:rPr b="1" lang="en-GB" sz="2550">
                <a:solidFill>
                  <a:schemeClr val="dk1"/>
                </a:solidFill>
                <a:latin typeface="Gill Sans"/>
                <a:ea typeface="Gill Sans"/>
                <a:cs typeface="Gill Sans"/>
                <a:sym typeface="Gill Sans"/>
              </a:rPr>
              <a:t>:</a:t>
            </a:r>
            <a:r>
              <a:rPr lang="en-GB">
                <a:solidFill>
                  <a:srgbClr val="514DAA"/>
                </a:solidFill>
                <a:latin typeface="Gill Sans"/>
                <a:ea typeface="Gill Sans"/>
                <a:cs typeface="Gill Sans"/>
                <a:sym typeface="Gill Sans"/>
              </a:rPr>
              <a:t> </a:t>
            </a:r>
            <a:r>
              <a:rPr lang="en-GB" sz="2920">
                <a:solidFill>
                  <a:srgbClr val="373545"/>
                </a:solidFill>
                <a:latin typeface="Gill Sans"/>
                <a:ea typeface="Gill Sans"/>
                <a:cs typeface="Gill Sans"/>
                <a:sym typeface="Gill Sans"/>
              </a:rPr>
              <a:t>The shelf life of the kit is 1 year from the day of manufacture</a:t>
            </a:r>
            <a:endParaRPr sz="292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ct val="55738"/>
              <a:buFont typeface="Arial"/>
              <a:buNone/>
            </a:pPr>
            <a:r>
              <a:rPr b="1" lang="en-GB" sz="2971">
                <a:solidFill>
                  <a:schemeClr val="dk1"/>
                </a:solidFill>
                <a:latin typeface="Gill Sans"/>
                <a:ea typeface="Gill Sans"/>
                <a:cs typeface="Gill Sans"/>
                <a:sym typeface="Gill Sans"/>
              </a:rPr>
              <a:t>Storage</a:t>
            </a:r>
            <a:r>
              <a:rPr b="1" lang="en-GB" sz="2550">
                <a:solidFill>
                  <a:schemeClr val="dk1"/>
                </a:solidFill>
                <a:latin typeface="Gill Sans"/>
                <a:ea typeface="Gill Sans"/>
                <a:cs typeface="Gill Sans"/>
                <a:sym typeface="Gill Sans"/>
              </a:rPr>
              <a:t> </a:t>
            </a:r>
            <a:r>
              <a:rPr lang="en-GB" sz="2921">
                <a:solidFill>
                  <a:srgbClr val="514DAA"/>
                </a:solidFill>
                <a:latin typeface="Gill Sans"/>
                <a:ea typeface="Gill Sans"/>
                <a:cs typeface="Gill Sans"/>
                <a:sym typeface="Gill Sans"/>
              </a:rPr>
              <a:t>:</a:t>
            </a:r>
            <a:r>
              <a:rPr lang="en-GB" sz="2921">
                <a:solidFill>
                  <a:srgbClr val="373545"/>
                </a:solidFill>
                <a:latin typeface="Gill Sans"/>
                <a:ea typeface="Gill Sans"/>
                <a:cs typeface="Gill Sans"/>
                <a:sym typeface="Gill Sans"/>
              </a:rPr>
              <a:t>At temperature from 2 C to 8 C </a:t>
            </a:r>
            <a:r>
              <a:rPr lang="en-GB" sz="2709">
                <a:solidFill>
                  <a:srgbClr val="373545"/>
                </a:solidFill>
                <a:latin typeface="Gill Sans"/>
                <a:ea typeface="Gill Sans"/>
                <a:cs typeface="Gill Sans"/>
                <a:sym typeface="Gill Sans"/>
              </a:rPr>
              <a:t> </a:t>
            </a:r>
            <a:endParaRPr sz="2709">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3061">
                <a:solidFill>
                  <a:schemeClr val="dk1"/>
                </a:solidFill>
                <a:latin typeface="Gill Sans"/>
                <a:ea typeface="Gill Sans"/>
                <a:cs typeface="Gill Sans"/>
                <a:sym typeface="Gill Sans"/>
              </a:rPr>
              <a:t>Package</a:t>
            </a:r>
            <a:r>
              <a:rPr lang="en-GB">
                <a:solidFill>
                  <a:srgbClr val="514DAA"/>
                </a:solidFill>
                <a:latin typeface="Gill Sans"/>
                <a:ea typeface="Gill Sans"/>
                <a:cs typeface="Gill Sans"/>
                <a:sym typeface="Gill Sans"/>
              </a:rPr>
              <a:t>:</a:t>
            </a:r>
            <a:r>
              <a:rPr lang="en-GB" sz="3006">
                <a:solidFill>
                  <a:srgbClr val="373545"/>
                </a:solidFill>
                <a:latin typeface="Gill Sans"/>
                <a:ea typeface="Gill Sans"/>
                <a:cs typeface="Gill Sans"/>
                <a:sym typeface="Gill Sans"/>
              </a:rPr>
              <a:t> 3 or 6 vials in the cardboard box</a:t>
            </a:r>
            <a:endParaRPr sz="3006">
              <a:solidFill>
                <a:srgbClr val="373545"/>
              </a:solidFill>
              <a:latin typeface="Gill Sans"/>
              <a:ea typeface="Gill Sans"/>
              <a:cs typeface="Gill Sans"/>
              <a:sym typeface="Gill Sans"/>
            </a:endParaRPr>
          </a:p>
          <a:p>
            <a:pPr indent="-200844" lvl="0" marL="306000" rtl="0" algn="l">
              <a:lnSpc>
                <a:spcPct val="100000"/>
              </a:lnSpc>
              <a:spcBef>
                <a:spcPts val="960"/>
              </a:spcBef>
              <a:spcAft>
                <a:spcPts val="0"/>
              </a:spcAft>
              <a:buClr>
                <a:schemeClr val="dk1"/>
              </a:buClr>
              <a:buSzPct val="55095"/>
              <a:buFont typeface="Arial"/>
              <a:buNone/>
            </a:pPr>
            <a:r>
              <a:t/>
            </a:r>
            <a:endParaRPr sz="3006">
              <a:solidFill>
                <a:srgbClr val="373545"/>
              </a:solidFill>
              <a:latin typeface="Gill Sans"/>
              <a:ea typeface="Gill Sans"/>
              <a:cs typeface="Gill Sans"/>
              <a:sym typeface="Gill Sans"/>
            </a:endParaRPr>
          </a:p>
          <a:p>
            <a:pPr indent="0" lvl="0" marL="0" rtl="0" algn="l">
              <a:spcBef>
                <a:spcPts val="0"/>
              </a:spcBef>
              <a:spcAft>
                <a:spcPts val="0"/>
              </a:spcAft>
              <a:buNone/>
            </a:pPr>
            <a:r>
              <a:t/>
            </a:r>
            <a:endParaRPr sz="1400"/>
          </a:p>
          <a:p>
            <a:pPr indent="0" lvl="0" marL="0" rtl="0" algn="l">
              <a:spcBef>
                <a:spcPts val="1200"/>
              </a:spcBef>
              <a:spcAft>
                <a:spcPts val="1200"/>
              </a:spcAft>
              <a:buNone/>
            </a:pPr>
            <a:r>
              <a:rPr lang="en-GB" sz="1600"/>
              <a:t> </a:t>
            </a:r>
            <a:endParaRPr sz="1600"/>
          </a:p>
        </p:txBody>
      </p:sp>
      <p:pic>
        <p:nvPicPr>
          <p:cNvPr id="90" name="Google Shape;90;p17"/>
          <p:cNvPicPr preferRelativeResize="0"/>
          <p:nvPr/>
        </p:nvPicPr>
        <p:blipFill>
          <a:blip r:embed="rId3">
            <a:alphaModFix/>
          </a:blip>
          <a:stretch>
            <a:fillRect/>
          </a:stretch>
        </p:blipFill>
        <p:spPr>
          <a:xfrm>
            <a:off x="6351806" y="3098500"/>
            <a:ext cx="2749643" cy="18261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8"/>
          <p:cNvSpPr txBox="1"/>
          <p:nvPr>
            <p:ph type="title"/>
          </p:nvPr>
        </p:nvSpPr>
        <p:spPr>
          <a:xfrm>
            <a:off x="311700" y="299125"/>
            <a:ext cx="8520600" cy="69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GB" sz="1820">
                <a:solidFill>
                  <a:schemeClr val="accent1"/>
                </a:solidFill>
              </a:rPr>
              <a:t>DMSA Poltech(DMSA)</a:t>
            </a:r>
            <a:endParaRPr b="1" sz="1820">
              <a:solidFill>
                <a:schemeClr val="accent1"/>
              </a:solidFill>
            </a:endParaRPr>
          </a:p>
          <a:p>
            <a:pPr indent="0" lvl="0" marL="0" rtl="0" algn="l">
              <a:spcBef>
                <a:spcPts val="0"/>
              </a:spcBef>
              <a:spcAft>
                <a:spcPts val="0"/>
              </a:spcAft>
              <a:buSzPts val="990"/>
              <a:buNone/>
            </a:pPr>
            <a:r>
              <a:rPr b="1" lang="en-GB" sz="1820">
                <a:solidFill>
                  <a:schemeClr val="accent1"/>
                </a:solidFill>
              </a:rPr>
              <a:t>kit for radiopharmaceutical preparation</a:t>
            </a:r>
            <a:endParaRPr b="1" sz="1820">
              <a:solidFill>
                <a:schemeClr val="accent1"/>
              </a:solidFill>
            </a:endParaRPr>
          </a:p>
        </p:txBody>
      </p:sp>
      <p:sp>
        <p:nvSpPr>
          <p:cNvPr id="96" name="Google Shape;96;p18"/>
          <p:cNvSpPr txBox="1"/>
          <p:nvPr>
            <p:ph idx="1" type="body"/>
          </p:nvPr>
        </p:nvSpPr>
        <p:spPr>
          <a:xfrm>
            <a:off x="311700" y="1234550"/>
            <a:ext cx="8520600" cy="3416400"/>
          </a:xfrm>
          <a:prstGeom prst="rect">
            <a:avLst/>
          </a:prstGeom>
        </p:spPr>
        <p:txBody>
          <a:bodyPr anchorCtr="0" anchor="t" bIns="91425" lIns="91425" spcFirstLastPara="1" rIns="91425" wrap="square" tIns="91425">
            <a:normAutofit fontScale="40000" lnSpcReduction="20000"/>
          </a:bodyPr>
          <a:lstStyle/>
          <a:p>
            <a:pPr indent="0" lvl="0" marL="0" rtl="0" algn="l">
              <a:spcBef>
                <a:spcPts val="0"/>
              </a:spcBef>
              <a:spcAft>
                <a:spcPts val="0"/>
              </a:spcAft>
              <a:buNone/>
            </a:pPr>
            <a:r>
              <a:rPr b="1" lang="en-GB" sz="4250"/>
              <a:t>Qualitative and quantitative composition</a:t>
            </a:r>
            <a:r>
              <a:rPr b="1" lang="en-GB" sz="2550"/>
              <a:t>:</a:t>
            </a:r>
            <a:r>
              <a:rPr lang="en-GB" sz="3000"/>
              <a:t> meso-2,3-dimercaptosuccinic acid (DMSA)-1mg</a:t>
            </a:r>
            <a:r>
              <a:rPr lang="en-GB" sz="2711"/>
              <a:t>.</a:t>
            </a:r>
            <a:endParaRPr sz="2711"/>
          </a:p>
          <a:p>
            <a:pPr indent="0" lvl="0" marL="0" rtl="0" algn="l">
              <a:spcBef>
                <a:spcPts val="1200"/>
              </a:spcBef>
              <a:spcAft>
                <a:spcPts val="0"/>
              </a:spcAft>
              <a:buNone/>
            </a:pPr>
            <a:r>
              <a:rPr b="1" lang="en-GB" sz="4500"/>
              <a:t>Indications: </a:t>
            </a:r>
            <a:r>
              <a:rPr lang="en-GB" sz="3632">
                <a:solidFill>
                  <a:schemeClr val="dk1"/>
                </a:solidFill>
              </a:rPr>
              <a:t>renal scintigraphic examination, static renal imaging, location of kidneys, determination of functional renal mass, determination of relative individual kidney function</a:t>
            </a:r>
            <a:r>
              <a:rPr lang="en-GB" sz="3132">
                <a:solidFill>
                  <a:schemeClr val="dk1"/>
                </a:solidFill>
              </a:rPr>
              <a:t>.</a:t>
            </a:r>
            <a:endParaRPr sz="3132">
              <a:solidFill>
                <a:schemeClr val="dk1"/>
              </a:solidFill>
            </a:endParaRPr>
          </a:p>
          <a:p>
            <a:pPr indent="0" lvl="0" marL="0" rtl="0" algn="l">
              <a:spcBef>
                <a:spcPts val="1200"/>
              </a:spcBef>
              <a:spcAft>
                <a:spcPts val="0"/>
              </a:spcAft>
              <a:buNone/>
            </a:pPr>
            <a:r>
              <a:rPr b="1" lang="en-GB" sz="4350">
                <a:solidFill>
                  <a:schemeClr val="dk1"/>
                </a:solidFill>
                <a:latin typeface="Gill Sans"/>
                <a:ea typeface="Gill Sans"/>
                <a:cs typeface="Gill Sans"/>
                <a:sym typeface="Gill Sans"/>
              </a:rPr>
              <a:t>Stability</a:t>
            </a:r>
            <a:r>
              <a:rPr lang="en-GB">
                <a:solidFill>
                  <a:srgbClr val="514DAA"/>
                </a:solidFill>
                <a:latin typeface="Gill Sans"/>
                <a:ea typeface="Gill Sans"/>
                <a:cs typeface="Gill Sans"/>
                <a:sym typeface="Gill Sans"/>
              </a:rPr>
              <a:t>: </a:t>
            </a:r>
            <a:r>
              <a:rPr lang="en-GB" sz="3334">
                <a:solidFill>
                  <a:schemeClr val="dk1"/>
                </a:solidFill>
                <a:latin typeface="Gill Sans"/>
                <a:ea typeface="Gill Sans"/>
                <a:cs typeface="Gill Sans"/>
                <a:sym typeface="Gill Sans"/>
              </a:rPr>
              <a:t>4 hours after completion of labelling procedure below 25 C.</a:t>
            </a:r>
            <a:endParaRPr sz="3334">
              <a:solidFill>
                <a:schemeClr val="dk1"/>
              </a:solidFill>
              <a:latin typeface="Gill Sans"/>
              <a:ea typeface="Gill Sans"/>
              <a:cs typeface="Gill Sans"/>
              <a:sym typeface="Gill Sans"/>
            </a:endParaRPr>
          </a:p>
          <a:p>
            <a:pPr indent="0" lvl="0" marL="0" rtl="0" algn="l">
              <a:spcBef>
                <a:spcPts val="1200"/>
              </a:spcBef>
              <a:spcAft>
                <a:spcPts val="0"/>
              </a:spcAft>
              <a:buNone/>
            </a:pPr>
            <a:r>
              <a:rPr b="1" lang="en-GB" sz="4500">
                <a:solidFill>
                  <a:schemeClr val="dk1"/>
                </a:solidFill>
                <a:latin typeface="Gill Sans"/>
                <a:ea typeface="Gill Sans"/>
                <a:cs typeface="Gill Sans"/>
                <a:sym typeface="Gill Sans"/>
              </a:rPr>
              <a:t>Expiration:</a:t>
            </a:r>
            <a:r>
              <a:rPr b="1" lang="en-GB" sz="3500">
                <a:solidFill>
                  <a:schemeClr val="dk1"/>
                </a:solidFill>
                <a:latin typeface="Gill Sans"/>
                <a:ea typeface="Gill Sans"/>
                <a:cs typeface="Gill Sans"/>
                <a:sym typeface="Gill Sans"/>
              </a:rPr>
              <a:t> </a:t>
            </a:r>
            <a:r>
              <a:rPr lang="en-GB" sz="3500">
                <a:solidFill>
                  <a:schemeClr val="dk1"/>
                </a:solidFill>
                <a:latin typeface="Gill Sans"/>
                <a:ea typeface="Gill Sans"/>
                <a:cs typeface="Gill Sans"/>
                <a:sym typeface="Gill Sans"/>
              </a:rPr>
              <a:t>6 months from the day of manufacture.</a:t>
            </a:r>
            <a:endParaRPr sz="3500">
              <a:solidFill>
                <a:schemeClr val="dk1"/>
              </a:solidFill>
              <a:latin typeface="Gill Sans"/>
              <a:ea typeface="Gill Sans"/>
              <a:cs typeface="Gill Sans"/>
              <a:sym typeface="Gill Sans"/>
            </a:endParaRPr>
          </a:p>
          <a:p>
            <a:pPr indent="0" lvl="0" marL="0" rtl="0" algn="l">
              <a:spcBef>
                <a:spcPts val="1200"/>
              </a:spcBef>
              <a:spcAft>
                <a:spcPts val="0"/>
              </a:spcAft>
              <a:buNone/>
            </a:pPr>
            <a:r>
              <a:rPr b="1" lang="en-GB" sz="4500">
                <a:solidFill>
                  <a:schemeClr val="dk1"/>
                </a:solidFill>
                <a:latin typeface="Gill Sans"/>
                <a:ea typeface="Gill Sans"/>
                <a:cs typeface="Gill Sans"/>
                <a:sym typeface="Gill Sans"/>
              </a:rPr>
              <a:t>Storage</a:t>
            </a:r>
            <a:r>
              <a:rPr lang="en-GB" sz="2850">
                <a:solidFill>
                  <a:schemeClr val="dk1"/>
                </a:solidFill>
                <a:latin typeface="Gill Sans"/>
                <a:ea typeface="Gill Sans"/>
                <a:cs typeface="Gill Sans"/>
                <a:sym typeface="Gill Sans"/>
              </a:rPr>
              <a:t>:</a:t>
            </a:r>
            <a:r>
              <a:rPr lang="en-GB" sz="3629">
                <a:solidFill>
                  <a:schemeClr val="dk1"/>
                </a:solidFill>
                <a:latin typeface="Gill Sans"/>
                <a:ea typeface="Gill Sans"/>
                <a:cs typeface="Gill Sans"/>
                <a:sym typeface="Gill Sans"/>
              </a:rPr>
              <a:t>At temperature from 2C to 5C.</a:t>
            </a:r>
            <a:endParaRPr sz="3629">
              <a:solidFill>
                <a:schemeClr val="dk1"/>
              </a:solidFill>
              <a:latin typeface="Gill Sans"/>
              <a:ea typeface="Gill Sans"/>
              <a:cs typeface="Gill Sans"/>
              <a:sym typeface="Gill Sans"/>
            </a:endParaRPr>
          </a:p>
          <a:p>
            <a:pPr indent="0" lvl="0" marL="0" rtl="0" algn="l">
              <a:spcBef>
                <a:spcPts val="1200"/>
              </a:spcBef>
              <a:spcAft>
                <a:spcPts val="0"/>
              </a:spcAft>
              <a:buNone/>
            </a:pPr>
            <a:r>
              <a:rPr b="1" lang="en-GB" sz="4250">
                <a:solidFill>
                  <a:schemeClr val="dk1"/>
                </a:solidFill>
                <a:latin typeface="Gill Sans"/>
                <a:ea typeface="Gill Sans"/>
                <a:cs typeface="Gill Sans"/>
                <a:sym typeface="Gill Sans"/>
              </a:rPr>
              <a:t>Package</a:t>
            </a:r>
            <a:r>
              <a:rPr b="1" lang="en-GB" sz="3250">
                <a:solidFill>
                  <a:schemeClr val="dk1"/>
                </a:solidFill>
                <a:latin typeface="Gill Sans"/>
                <a:ea typeface="Gill Sans"/>
                <a:cs typeface="Gill Sans"/>
                <a:sym typeface="Gill Sans"/>
              </a:rPr>
              <a:t>:</a:t>
            </a:r>
            <a:r>
              <a:rPr lang="en-GB" sz="3632">
                <a:solidFill>
                  <a:schemeClr val="dk1"/>
                </a:solidFill>
                <a:latin typeface="Gill Sans"/>
                <a:ea typeface="Gill Sans"/>
                <a:cs typeface="Gill Sans"/>
                <a:sym typeface="Gill Sans"/>
              </a:rPr>
              <a:t>3 or 6 vials in a cardboard box.</a:t>
            </a:r>
            <a:endParaRPr sz="3632">
              <a:solidFill>
                <a:schemeClr val="dk1"/>
              </a:solidFill>
              <a:latin typeface="Gill Sans"/>
              <a:ea typeface="Gill Sans"/>
              <a:cs typeface="Gill Sans"/>
              <a:sym typeface="Gill Sans"/>
            </a:endParaRPr>
          </a:p>
          <a:p>
            <a:pPr indent="0" lvl="0" marL="0" rtl="0" algn="l">
              <a:spcBef>
                <a:spcPts val="1200"/>
              </a:spcBef>
              <a:spcAft>
                <a:spcPts val="0"/>
              </a:spcAft>
              <a:buNone/>
            </a:pPr>
            <a:r>
              <a:t/>
            </a:r>
            <a:endParaRPr sz="1400">
              <a:solidFill>
                <a:schemeClr val="dk1"/>
              </a:solidFill>
              <a:latin typeface="Gill Sans"/>
              <a:ea typeface="Gill Sans"/>
              <a:cs typeface="Gill Sans"/>
              <a:sym typeface="Gill Sans"/>
            </a:endParaRPr>
          </a:p>
          <a:p>
            <a:pPr indent="0" lvl="0" marL="0" rtl="0" algn="l">
              <a:spcBef>
                <a:spcPts val="1200"/>
              </a:spcBef>
              <a:spcAft>
                <a:spcPts val="0"/>
              </a:spcAft>
              <a:buNone/>
            </a:pPr>
            <a:r>
              <a:t/>
            </a:r>
            <a:endParaRPr sz="1400">
              <a:solidFill>
                <a:schemeClr val="dk1"/>
              </a:solidFill>
            </a:endParaRPr>
          </a:p>
          <a:p>
            <a:pPr indent="0" lvl="0" marL="0" rtl="0" algn="l">
              <a:spcBef>
                <a:spcPts val="1200"/>
              </a:spcBef>
              <a:spcAft>
                <a:spcPts val="1200"/>
              </a:spcAft>
              <a:buNone/>
            </a:pPr>
            <a:r>
              <a:t/>
            </a:r>
            <a:endParaRPr/>
          </a:p>
        </p:txBody>
      </p:sp>
      <p:pic>
        <p:nvPicPr>
          <p:cNvPr id="97" name="Google Shape;97;p18"/>
          <p:cNvPicPr preferRelativeResize="0"/>
          <p:nvPr/>
        </p:nvPicPr>
        <p:blipFill>
          <a:blip r:embed="rId3">
            <a:alphaModFix/>
          </a:blip>
          <a:stretch>
            <a:fillRect/>
          </a:stretch>
        </p:blipFill>
        <p:spPr>
          <a:xfrm>
            <a:off x="5601775" y="2571750"/>
            <a:ext cx="2833924" cy="1848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266100" y="262625"/>
            <a:ext cx="8520600" cy="69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GB" sz="1820">
                <a:solidFill>
                  <a:schemeClr val="accent1"/>
                </a:solidFill>
              </a:rPr>
              <a:t>DTPA Poltech   (DTPA)</a:t>
            </a:r>
            <a:endParaRPr b="1" sz="1820">
              <a:solidFill>
                <a:schemeClr val="accent1"/>
              </a:solidFill>
            </a:endParaRPr>
          </a:p>
          <a:p>
            <a:pPr indent="0" lvl="0" marL="0" rtl="0" algn="l">
              <a:spcBef>
                <a:spcPts val="0"/>
              </a:spcBef>
              <a:spcAft>
                <a:spcPts val="0"/>
              </a:spcAft>
              <a:buSzPts val="990"/>
              <a:buNone/>
            </a:pPr>
            <a:r>
              <a:rPr b="1" lang="en-GB" sz="1820">
                <a:solidFill>
                  <a:schemeClr val="accent1"/>
                </a:solidFill>
              </a:rPr>
              <a:t>kit for radiopharmaceutical preparation</a:t>
            </a:r>
            <a:endParaRPr b="1" sz="1820">
              <a:solidFill>
                <a:schemeClr val="accent1"/>
              </a:solidFill>
            </a:endParaRPr>
          </a:p>
        </p:txBody>
      </p:sp>
      <p:sp>
        <p:nvSpPr>
          <p:cNvPr id="103" name="Google Shape;103;p19"/>
          <p:cNvSpPr txBox="1"/>
          <p:nvPr>
            <p:ph idx="1" type="body"/>
          </p:nvPr>
        </p:nvSpPr>
        <p:spPr>
          <a:xfrm>
            <a:off x="311700" y="1152475"/>
            <a:ext cx="8520600" cy="38361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b="1" lang="en-GB" sz="2016"/>
              <a:t>Qualitative and quantitative composition</a:t>
            </a:r>
            <a:r>
              <a:rPr lang="en-GB"/>
              <a:t>:</a:t>
            </a:r>
            <a:endParaRPr/>
          </a:p>
          <a:p>
            <a:pPr indent="0" lvl="0" marL="0" rtl="0" algn="l">
              <a:spcBef>
                <a:spcPts val="1200"/>
              </a:spcBef>
              <a:spcAft>
                <a:spcPts val="0"/>
              </a:spcAft>
              <a:buNone/>
            </a:pPr>
            <a:r>
              <a:rPr lang="en-GB"/>
              <a:t> </a:t>
            </a:r>
            <a:r>
              <a:rPr lang="en-GB" sz="1682"/>
              <a:t>sodium diethylenetriaminepentaacetate monohydrate (DTPA)-13.5mg.</a:t>
            </a:r>
            <a:endParaRPr sz="1682"/>
          </a:p>
          <a:p>
            <a:pPr indent="0" lvl="0" marL="0" rtl="0" algn="l">
              <a:spcBef>
                <a:spcPts val="1200"/>
              </a:spcBef>
              <a:spcAft>
                <a:spcPts val="0"/>
              </a:spcAft>
              <a:buNone/>
            </a:pPr>
            <a:r>
              <a:rPr b="1" lang="en-GB" sz="2035"/>
              <a:t>Indication</a:t>
            </a:r>
            <a:r>
              <a:rPr lang="en-GB"/>
              <a:t>:</a:t>
            </a:r>
            <a:r>
              <a:rPr lang="en-GB" sz="1682">
                <a:solidFill>
                  <a:srgbClr val="373545"/>
                </a:solidFill>
                <a:latin typeface="Gill Sans"/>
                <a:ea typeface="Gill Sans"/>
                <a:cs typeface="Gill Sans"/>
                <a:sym typeface="Gill Sans"/>
              </a:rPr>
              <a:t>Renal scintigraphic imaging ( dynamic renal scintigraphy for GFR measurement of each kidney, evaluation of urinary flow disorders), and the cerebral angiography and brain scanning.</a:t>
            </a:r>
            <a:endParaRPr sz="1682">
              <a:solidFill>
                <a:srgbClr val="373545"/>
              </a:solidFill>
              <a:latin typeface="Gill Sans"/>
              <a:ea typeface="Gill Sans"/>
              <a:cs typeface="Gill Sans"/>
              <a:sym typeface="Gill Sans"/>
            </a:endParaRPr>
          </a:p>
          <a:p>
            <a:pPr indent="0" lvl="0" marL="0" rtl="0" algn="l">
              <a:spcBef>
                <a:spcPts val="1200"/>
              </a:spcBef>
              <a:spcAft>
                <a:spcPts val="0"/>
              </a:spcAft>
              <a:buNone/>
            </a:pPr>
            <a:r>
              <a:rPr b="1" lang="en-GB" sz="2035">
                <a:solidFill>
                  <a:srgbClr val="373545"/>
                </a:solidFill>
                <a:latin typeface="Gill Sans"/>
                <a:ea typeface="Gill Sans"/>
                <a:cs typeface="Gill Sans"/>
                <a:sym typeface="Gill Sans"/>
              </a:rPr>
              <a:t>Stability</a:t>
            </a:r>
            <a:r>
              <a:rPr lang="en-GB">
                <a:solidFill>
                  <a:srgbClr val="373545"/>
                </a:solidFill>
                <a:latin typeface="Gill Sans"/>
                <a:ea typeface="Gill Sans"/>
                <a:cs typeface="Gill Sans"/>
                <a:sym typeface="Gill Sans"/>
              </a:rPr>
              <a:t>:</a:t>
            </a:r>
            <a:r>
              <a:rPr lang="en-GB" sz="1682">
                <a:solidFill>
                  <a:srgbClr val="373545"/>
                </a:solidFill>
                <a:latin typeface="Gill Sans"/>
                <a:ea typeface="Gill Sans"/>
                <a:cs typeface="Gill Sans"/>
                <a:sym typeface="Gill Sans"/>
              </a:rPr>
              <a:t>6 hours after </a:t>
            </a:r>
            <a:r>
              <a:rPr lang="en-GB" sz="1682">
                <a:solidFill>
                  <a:srgbClr val="373545"/>
                </a:solidFill>
                <a:latin typeface="Gill Sans"/>
                <a:ea typeface="Gill Sans"/>
                <a:cs typeface="Gill Sans"/>
                <a:sym typeface="Gill Sans"/>
              </a:rPr>
              <a:t>completion</a:t>
            </a:r>
            <a:r>
              <a:rPr lang="en-GB" sz="1682">
                <a:solidFill>
                  <a:srgbClr val="373545"/>
                </a:solidFill>
                <a:latin typeface="Gill Sans"/>
                <a:ea typeface="Gill Sans"/>
                <a:cs typeface="Gill Sans"/>
                <a:sym typeface="Gill Sans"/>
              </a:rPr>
              <a:t> labelling procedure below 25C.</a:t>
            </a:r>
            <a:endParaRPr sz="1682">
              <a:solidFill>
                <a:srgbClr val="373545"/>
              </a:solidFill>
              <a:latin typeface="Gill Sans"/>
              <a:ea typeface="Gill Sans"/>
              <a:cs typeface="Gill Sans"/>
              <a:sym typeface="Gill Sans"/>
            </a:endParaRPr>
          </a:p>
          <a:p>
            <a:pPr indent="0" lvl="0" marL="0" rtl="0" algn="l">
              <a:spcBef>
                <a:spcPts val="1200"/>
              </a:spcBef>
              <a:spcAft>
                <a:spcPts val="0"/>
              </a:spcAft>
              <a:buNone/>
            </a:pPr>
            <a:r>
              <a:rPr b="1" lang="en-GB" sz="2035">
                <a:solidFill>
                  <a:srgbClr val="373545"/>
                </a:solidFill>
                <a:latin typeface="Gill Sans"/>
                <a:ea typeface="Gill Sans"/>
                <a:cs typeface="Gill Sans"/>
                <a:sym typeface="Gill Sans"/>
              </a:rPr>
              <a:t>Expiration:</a:t>
            </a:r>
            <a:r>
              <a:rPr lang="en-GB">
                <a:solidFill>
                  <a:srgbClr val="373545"/>
                </a:solidFill>
                <a:latin typeface="Gill Sans"/>
                <a:ea typeface="Gill Sans"/>
                <a:cs typeface="Gill Sans"/>
                <a:sym typeface="Gill Sans"/>
              </a:rPr>
              <a:t> </a:t>
            </a:r>
            <a:r>
              <a:rPr lang="en-GB" sz="1682">
                <a:solidFill>
                  <a:srgbClr val="373545"/>
                </a:solidFill>
                <a:latin typeface="Gill Sans"/>
                <a:ea typeface="Gill Sans"/>
                <a:cs typeface="Gill Sans"/>
                <a:sym typeface="Gill Sans"/>
              </a:rPr>
              <a:t>1 year from the day of manufacture.</a:t>
            </a:r>
            <a:endParaRPr sz="1682">
              <a:solidFill>
                <a:srgbClr val="373545"/>
              </a:solidFill>
              <a:latin typeface="Gill Sans"/>
              <a:ea typeface="Gill Sans"/>
              <a:cs typeface="Gill Sans"/>
              <a:sym typeface="Gill Sans"/>
            </a:endParaRPr>
          </a:p>
          <a:p>
            <a:pPr indent="0" lvl="0" marL="0" rtl="0" algn="l">
              <a:spcBef>
                <a:spcPts val="1200"/>
              </a:spcBef>
              <a:spcAft>
                <a:spcPts val="0"/>
              </a:spcAft>
              <a:buNone/>
            </a:pPr>
            <a:r>
              <a:rPr b="1" lang="en-GB" sz="2035">
                <a:solidFill>
                  <a:srgbClr val="373545"/>
                </a:solidFill>
                <a:latin typeface="Gill Sans"/>
                <a:ea typeface="Gill Sans"/>
                <a:cs typeface="Gill Sans"/>
                <a:sym typeface="Gill Sans"/>
              </a:rPr>
              <a:t>Storage</a:t>
            </a:r>
            <a:r>
              <a:rPr lang="en-GB">
                <a:solidFill>
                  <a:srgbClr val="373545"/>
                </a:solidFill>
                <a:latin typeface="Gill Sans"/>
                <a:ea typeface="Gill Sans"/>
                <a:cs typeface="Gill Sans"/>
                <a:sym typeface="Gill Sans"/>
              </a:rPr>
              <a:t>: </a:t>
            </a:r>
            <a:r>
              <a:rPr lang="en-GB" sz="1682">
                <a:solidFill>
                  <a:srgbClr val="373545"/>
                </a:solidFill>
                <a:latin typeface="Gill Sans"/>
                <a:ea typeface="Gill Sans"/>
                <a:cs typeface="Gill Sans"/>
                <a:sym typeface="Gill Sans"/>
              </a:rPr>
              <a:t>At </a:t>
            </a:r>
            <a:r>
              <a:rPr lang="en-GB" sz="1682">
                <a:solidFill>
                  <a:srgbClr val="373545"/>
                </a:solidFill>
                <a:latin typeface="Gill Sans"/>
                <a:ea typeface="Gill Sans"/>
                <a:cs typeface="Gill Sans"/>
                <a:sym typeface="Gill Sans"/>
              </a:rPr>
              <a:t>temperature from 2C to 8C.</a:t>
            </a:r>
            <a:endParaRPr sz="1682">
              <a:solidFill>
                <a:srgbClr val="373545"/>
              </a:solidFill>
              <a:latin typeface="Gill Sans"/>
              <a:ea typeface="Gill Sans"/>
              <a:cs typeface="Gill Sans"/>
              <a:sym typeface="Gill Sans"/>
            </a:endParaRPr>
          </a:p>
          <a:p>
            <a:pPr indent="0" lvl="0" marL="0" rtl="0" algn="l">
              <a:spcBef>
                <a:spcPts val="1200"/>
              </a:spcBef>
              <a:spcAft>
                <a:spcPts val="0"/>
              </a:spcAft>
              <a:buNone/>
            </a:pPr>
            <a:r>
              <a:rPr b="1" lang="en-GB" sz="2035">
                <a:solidFill>
                  <a:srgbClr val="373545"/>
                </a:solidFill>
                <a:latin typeface="Gill Sans"/>
                <a:ea typeface="Gill Sans"/>
                <a:cs typeface="Gill Sans"/>
                <a:sym typeface="Gill Sans"/>
              </a:rPr>
              <a:t>Package</a:t>
            </a:r>
            <a:r>
              <a:rPr lang="en-GB">
                <a:solidFill>
                  <a:srgbClr val="373545"/>
                </a:solidFill>
                <a:latin typeface="Gill Sans"/>
                <a:ea typeface="Gill Sans"/>
                <a:cs typeface="Gill Sans"/>
                <a:sym typeface="Gill Sans"/>
              </a:rPr>
              <a:t>: </a:t>
            </a:r>
            <a:r>
              <a:rPr lang="en-GB" sz="1682">
                <a:solidFill>
                  <a:srgbClr val="373545"/>
                </a:solidFill>
                <a:latin typeface="Gill Sans"/>
                <a:ea typeface="Gill Sans"/>
                <a:cs typeface="Gill Sans"/>
                <a:sym typeface="Gill Sans"/>
              </a:rPr>
              <a:t>3 or 6 vials in the cardboard box.</a:t>
            </a:r>
            <a:r>
              <a:rPr lang="en-GB" sz="1682">
                <a:solidFill>
                  <a:srgbClr val="373545"/>
                </a:solidFill>
                <a:latin typeface="Gill Sans"/>
                <a:ea typeface="Gill Sans"/>
                <a:cs typeface="Gill Sans"/>
                <a:sym typeface="Gill Sans"/>
              </a:rPr>
              <a:t> </a:t>
            </a:r>
            <a:endParaRPr sz="1682">
              <a:solidFill>
                <a:srgbClr val="373545"/>
              </a:solidFill>
              <a:latin typeface="Gill Sans"/>
              <a:ea typeface="Gill Sans"/>
              <a:cs typeface="Gill Sans"/>
              <a:sym typeface="Gill Sans"/>
            </a:endParaRPr>
          </a:p>
          <a:p>
            <a:pPr indent="0" lvl="0" marL="0" rtl="0" algn="l">
              <a:spcBef>
                <a:spcPts val="1200"/>
              </a:spcBef>
              <a:spcAft>
                <a:spcPts val="0"/>
              </a:spcAft>
              <a:buNone/>
            </a:pPr>
            <a:r>
              <a:t/>
            </a:r>
            <a:endParaRPr>
              <a:solidFill>
                <a:srgbClr val="373545"/>
              </a:solidFill>
              <a:latin typeface="Gill Sans"/>
              <a:ea typeface="Gill Sans"/>
              <a:cs typeface="Gill Sans"/>
              <a:sym typeface="Gill Sans"/>
            </a:endParaRPr>
          </a:p>
          <a:p>
            <a:pPr indent="0" lvl="0" marL="0" rtl="0" algn="l">
              <a:spcBef>
                <a:spcPts val="1200"/>
              </a:spcBef>
              <a:spcAft>
                <a:spcPts val="1200"/>
              </a:spcAft>
              <a:buNone/>
            </a:pPr>
            <a:r>
              <a:t/>
            </a:r>
            <a:endParaRPr/>
          </a:p>
        </p:txBody>
      </p:sp>
      <p:pic>
        <p:nvPicPr>
          <p:cNvPr id="104" name="Google Shape;104;p19"/>
          <p:cNvPicPr preferRelativeResize="0"/>
          <p:nvPr/>
        </p:nvPicPr>
        <p:blipFill>
          <a:blip r:embed="rId3">
            <a:alphaModFix/>
          </a:blip>
          <a:stretch>
            <a:fillRect/>
          </a:stretch>
        </p:blipFill>
        <p:spPr>
          <a:xfrm>
            <a:off x="5633549" y="2571750"/>
            <a:ext cx="3324149" cy="24805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type="title"/>
          </p:nvPr>
        </p:nvSpPr>
        <p:spPr>
          <a:xfrm>
            <a:off x="375550" y="326450"/>
            <a:ext cx="8520600" cy="65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GB" sz="1810">
                <a:solidFill>
                  <a:schemeClr val="accent1"/>
                </a:solidFill>
              </a:rPr>
              <a:t>MAG-3KIT/NEPHROMAG/NON BOILING</a:t>
            </a:r>
            <a:endParaRPr b="1" sz="1810">
              <a:solidFill>
                <a:schemeClr val="accent1"/>
              </a:solidFill>
            </a:endParaRPr>
          </a:p>
          <a:p>
            <a:pPr indent="0" lvl="0" marL="0" rtl="0" algn="l">
              <a:spcBef>
                <a:spcPts val="0"/>
              </a:spcBef>
              <a:spcAft>
                <a:spcPts val="0"/>
              </a:spcAft>
              <a:buSzPts val="990"/>
              <a:buNone/>
            </a:pPr>
            <a:r>
              <a:rPr b="1" lang="en-GB" sz="1810">
                <a:solidFill>
                  <a:schemeClr val="accent1"/>
                </a:solidFill>
              </a:rPr>
              <a:t>ROTOP/Radiopharmaceutical.</a:t>
            </a:r>
            <a:endParaRPr b="1" sz="1810">
              <a:solidFill>
                <a:schemeClr val="accent1"/>
              </a:solidFill>
            </a:endParaRPr>
          </a:p>
        </p:txBody>
      </p:sp>
      <p:sp>
        <p:nvSpPr>
          <p:cNvPr id="110" name="Google Shape;110;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GB" sz="1600">
                <a:solidFill>
                  <a:schemeClr val="dk1"/>
                </a:solidFill>
                <a:latin typeface="Gill Sans"/>
                <a:ea typeface="Gill Sans"/>
                <a:cs typeface="Gill Sans"/>
                <a:sym typeface="Gill Sans"/>
              </a:rPr>
              <a:t>Qualitative and quantitative composition</a:t>
            </a:r>
            <a:r>
              <a:rPr lang="en-GB">
                <a:solidFill>
                  <a:schemeClr val="dk1"/>
                </a:solidFill>
                <a:latin typeface="Gill Sans"/>
                <a:ea typeface="Gill Sans"/>
                <a:cs typeface="Gill Sans"/>
                <a:sym typeface="Gill Sans"/>
              </a:rPr>
              <a:t>:</a:t>
            </a:r>
            <a:r>
              <a:rPr lang="en-GB">
                <a:solidFill>
                  <a:srgbClr val="373545"/>
                </a:solidFill>
                <a:latin typeface="Gill Sans"/>
                <a:ea typeface="Gill Sans"/>
                <a:cs typeface="Gill Sans"/>
                <a:sym typeface="Gill Sans"/>
              </a:rPr>
              <a:t> </a:t>
            </a:r>
            <a:r>
              <a:rPr lang="en-GB" sz="1500">
                <a:solidFill>
                  <a:schemeClr val="dk1"/>
                </a:solidFill>
                <a:latin typeface="Gill Sans"/>
                <a:ea typeface="Gill Sans"/>
                <a:cs typeface="Gill Sans"/>
                <a:sym typeface="Gill Sans"/>
              </a:rPr>
              <a:t>Non Boiling Mertiatide 0.20 mg </a:t>
            </a:r>
            <a:endParaRPr sz="1500">
              <a:solidFill>
                <a:schemeClr val="dk1"/>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a:solidFill>
                  <a:schemeClr val="dk1"/>
                </a:solidFill>
                <a:latin typeface="Gill Sans"/>
                <a:ea typeface="Gill Sans"/>
                <a:cs typeface="Gill Sans"/>
                <a:sym typeface="Gill Sans"/>
              </a:rPr>
              <a:t>Indication</a:t>
            </a:r>
            <a:r>
              <a:rPr lang="en-GB">
                <a:solidFill>
                  <a:srgbClr val="514DAA"/>
                </a:solidFill>
                <a:latin typeface="Gill Sans"/>
                <a:ea typeface="Gill Sans"/>
                <a:cs typeface="Gill Sans"/>
                <a:sym typeface="Gill Sans"/>
              </a:rPr>
              <a:t>: </a:t>
            </a:r>
            <a:r>
              <a:rPr lang="en-GB" sz="1500">
                <a:solidFill>
                  <a:srgbClr val="373545"/>
                </a:solidFill>
                <a:latin typeface="Gill Sans"/>
                <a:ea typeface="Gill Sans"/>
                <a:cs typeface="Gill Sans"/>
                <a:sym typeface="Gill Sans"/>
              </a:rPr>
              <a:t>evaluation of function, morphology and perfusion of the kidneys; characterization of urinary outflow.</a:t>
            </a:r>
            <a:endParaRPr sz="15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a:solidFill>
                  <a:schemeClr val="dk1"/>
                </a:solidFill>
                <a:latin typeface="Gill Sans"/>
                <a:ea typeface="Gill Sans"/>
                <a:cs typeface="Gill Sans"/>
                <a:sym typeface="Gill Sans"/>
              </a:rPr>
              <a:t>S</a:t>
            </a:r>
            <a:r>
              <a:rPr b="1" lang="en-GB">
                <a:solidFill>
                  <a:schemeClr val="dk1"/>
                </a:solidFill>
                <a:latin typeface="Gill Sans"/>
                <a:ea typeface="Gill Sans"/>
                <a:cs typeface="Gill Sans"/>
                <a:sym typeface="Gill Sans"/>
              </a:rPr>
              <a:t>tability</a:t>
            </a:r>
            <a:r>
              <a:rPr lang="en-GB">
                <a:solidFill>
                  <a:srgbClr val="514DAA"/>
                </a:solidFill>
                <a:latin typeface="Gill Sans"/>
                <a:ea typeface="Gill Sans"/>
                <a:cs typeface="Gill Sans"/>
                <a:sym typeface="Gill Sans"/>
              </a:rPr>
              <a:t>: </a:t>
            </a:r>
            <a:r>
              <a:rPr lang="en-GB" sz="1600">
                <a:solidFill>
                  <a:srgbClr val="373545"/>
                </a:solidFill>
                <a:latin typeface="Gill Sans"/>
                <a:ea typeface="Gill Sans"/>
                <a:cs typeface="Gill Sans"/>
                <a:sym typeface="Gill Sans"/>
              </a:rPr>
              <a:t>8 hrs after labeiling.</a:t>
            </a:r>
            <a:endParaRPr sz="16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a:solidFill>
                  <a:srgbClr val="373545"/>
                </a:solidFill>
                <a:latin typeface="Gill Sans"/>
                <a:ea typeface="Gill Sans"/>
                <a:cs typeface="Gill Sans"/>
                <a:sym typeface="Gill Sans"/>
              </a:rPr>
              <a:t>Expiration</a:t>
            </a:r>
            <a:r>
              <a:rPr lang="en-GB">
                <a:solidFill>
                  <a:srgbClr val="373545"/>
                </a:solidFill>
                <a:latin typeface="Gill Sans"/>
                <a:ea typeface="Gill Sans"/>
                <a:cs typeface="Gill Sans"/>
                <a:sym typeface="Gill Sans"/>
              </a:rPr>
              <a:t>: </a:t>
            </a:r>
            <a:r>
              <a:rPr lang="en-GB" sz="1600">
                <a:solidFill>
                  <a:srgbClr val="373545"/>
                </a:solidFill>
                <a:latin typeface="Gill Sans"/>
                <a:ea typeface="Gill Sans"/>
                <a:cs typeface="Gill Sans"/>
                <a:sym typeface="Gill Sans"/>
              </a:rPr>
              <a:t>15 months from production.</a:t>
            </a:r>
            <a:endParaRPr sz="16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a:solidFill>
                  <a:srgbClr val="373545"/>
                </a:solidFill>
                <a:latin typeface="Gill Sans"/>
                <a:ea typeface="Gill Sans"/>
                <a:cs typeface="Gill Sans"/>
                <a:sym typeface="Gill Sans"/>
              </a:rPr>
              <a:t>Storage</a:t>
            </a:r>
            <a:r>
              <a:rPr lang="en-GB" sz="1600">
                <a:solidFill>
                  <a:srgbClr val="373545"/>
                </a:solidFill>
                <a:latin typeface="Gill Sans"/>
                <a:ea typeface="Gill Sans"/>
                <a:cs typeface="Gill Sans"/>
                <a:sym typeface="Gill Sans"/>
              </a:rPr>
              <a:t>: </a:t>
            </a:r>
            <a:r>
              <a:rPr lang="en-GB" sz="1500">
                <a:solidFill>
                  <a:srgbClr val="373545"/>
                </a:solidFill>
                <a:latin typeface="Gill Sans"/>
                <a:ea typeface="Gill Sans"/>
                <a:cs typeface="Gill Sans"/>
                <a:sym typeface="Gill Sans"/>
              </a:rPr>
              <a:t>At temperature from 2C to8.</a:t>
            </a:r>
            <a:endParaRPr sz="15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a:solidFill>
                  <a:srgbClr val="373545"/>
                </a:solidFill>
                <a:latin typeface="Gill Sans"/>
                <a:ea typeface="Gill Sans"/>
                <a:cs typeface="Gill Sans"/>
                <a:sym typeface="Gill Sans"/>
              </a:rPr>
              <a:t>Package: </a:t>
            </a:r>
            <a:r>
              <a:rPr lang="en-GB" sz="1500">
                <a:solidFill>
                  <a:srgbClr val="373545"/>
                </a:solidFill>
                <a:latin typeface="Gill Sans"/>
                <a:ea typeface="Gill Sans"/>
                <a:cs typeface="Gill Sans"/>
                <a:sym typeface="Gill Sans"/>
              </a:rPr>
              <a:t>5 viale mertiatide and 5 vials.</a:t>
            </a:r>
            <a:endParaRPr sz="15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t/>
            </a:r>
            <a:endParaRPr sz="1500">
              <a:solidFill>
                <a:srgbClr val="373545"/>
              </a:solidFill>
              <a:latin typeface="Gill Sans"/>
              <a:ea typeface="Gill Sans"/>
              <a:cs typeface="Gill Sans"/>
              <a:sym typeface="Gill Sans"/>
            </a:endParaRPr>
          </a:p>
          <a:p>
            <a:pPr indent="0" lvl="0" marL="0" rtl="0" algn="l">
              <a:spcBef>
                <a:spcPts val="0"/>
              </a:spcBef>
              <a:spcAft>
                <a:spcPts val="1200"/>
              </a:spcAft>
              <a:buNone/>
            </a:pPr>
            <a:r>
              <a:t/>
            </a:r>
            <a:endParaRPr/>
          </a:p>
        </p:txBody>
      </p:sp>
      <p:pic>
        <p:nvPicPr>
          <p:cNvPr id="111" name="Google Shape;111;p20"/>
          <p:cNvPicPr preferRelativeResize="0"/>
          <p:nvPr/>
        </p:nvPicPr>
        <p:blipFill>
          <a:blip r:embed="rId3">
            <a:alphaModFix/>
          </a:blip>
          <a:stretch>
            <a:fillRect/>
          </a:stretch>
        </p:blipFill>
        <p:spPr>
          <a:xfrm>
            <a:off x="5645075" y="2531825"/>
            <a:ext cx="2444076" cy="19585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1"/>
          <p:cNvSpPr txBox="1"/>
          <p:nvPr>
            <p:ph type="title"/>
          </p:nvPr>
        </p:nvSpPr>
        <p:spPr>
          <a:xfrm>
            <a:off x="311700" y="308250"/>
            <a:ext cx="8520600" cy="64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GB" sz="1820">
                <a:solidFill>
                  <a:srgbClr val="006DB8"/>
                </a:solidFill>
              </a:rPr>
              <a:t>PoltechColloid, 0.17mg</a:t>
            </a:r>
            <a:endParaRPr b="1" sz="1820">
              <a:solidFill>
                <a:srgbClr val="006DB8"/>
              </a:solidFill>
            </a:endParaRPr>
          </a:p>
          <a:p>
            <a:pPr indent="0" lvl="0" marL="0" rtl="0" algn="l">
              <a:spcBef>
                <a:spcPts val="0"/>
              </a:spcBef>
              <a:spcAft>
                <a:spcPts val="0"/>
              </a:spcAft>
              <a:buClr>
                <a:schemeClr val="lt1"/>
              </a:buClr>
              <a:buSzPts val="990"/>
              <a:buFont typeface="Gill Sans"/>
              <a:buNone/>
            </a:pPr>
            <a:r>
              <a:rPr b="1" lang="en-GB" sz="1820">
                <a:solidFill>
                  <a:srgbClr val="006DB8"/>
                </a:solidFill>
              </a:rPr>
              <a:t>kit for radiopharmaceuticals</a:t>
            </a:r>
            <a:endParaRPr b="1" sz="1820">
              <a:solidFill>
                <a:srgbClr val="006DB8"/>
              </a:solidFill>
            </a:endParaRPr>
          </a:p>
        </p:txBody>
      </p:sp>
      <p:sp>
        <p:nvSpPr>
          <p:cNvPr id="117" name="Google Shape;117;p21"/>
          <p:cNvSpPr txBox="1"/>
          <p:nvPr>
            <p:ph idx="1" type="body"/>
          </p:nvPr>
        </p:nvSpPr>
        <p:spPr>
          <a:xfrm flipH="1">
            <a:off x="311700" y="1243675"/>
            <a:ext cx="8520600" cy="3416400"/>
          </a:xfrm>
          <a:prstGeom prst="rect">
            <a:avLst/>
          </a:prstGeom>
        </p:spPr>
        <p:txBody>
          <a:bodyPr anchorCtr="0" anchor="t" bIns="91425" lIns="91425" spcFirstLastPara="1" rIns="91425" wrap="square" tIns="91425">
            <a:normAutofit fontScale="47500" lnSpcReduction="20000"/>
          </a:bodyPr>
          <a:lstStyle/>
          <a:p>
            <a:pPr indent="0" lvl="0" marL="0" rtl="0" algn="l">
              <a:lnSpc>
                <a:spcPct val="100000"/>
              </a:lnSpc>
              <a:spcBef>
                <a:spcPts val="0"/>
              </a:spcBef>
              <a:spcAft>
                <a:spcPts val="0"/>
              </a:spcAft>
              <a:buNone/>
            </a:pPr>
            <a:r>
              <a:rPr b="1" lang="en-GB" sz="3506">
                <a:solidFill>
                  <a:schemeClr val="dk1"/>
                </a:solidFill>
                <a:latin typeface="Gill Sans"/>
                <a:ea typeface="Gill Sans"/>
                <a:cs typeface="Gill Sans"/>
                <a:sym typeface="Gill Sans"/>
              </a:rPr>
              <a:t>Qualitative and quantitative composition</a:t>
            </a:r>
            <a:r>
              <a:rPr b="1" lang="en-GB" sz="5138">
                <a:solidFill>
                  <a:schemeClr val="dk1"/>
                </a:solidFill>
                <a:latin typeface="Gill Sans"/>
                <a:ea typeface="Gill Sans"/>
                <a:cs typeface="Gill Sans"/>
                <a:sym typeface="Gill Sans"/>
              </a:rPr>
              <a:t>: </a:t>
            </a:r>
            <a:r>
              <a:rPr lang="en-GB" sz="3709">
                <a:solidFill>
                  <a:srgbClr val="373545"/>
                </a:solidFill>
                <a:latin typeface="Gill Sans"/>
                <a:ea typeface="Gill Sans"/>
                <a:cs typeface="Gill Sans"/>
                <a:sym typeface="Gill Sans"/>
              </a:rPr>
              <a:t>stannous chloride dehydrate 0.17mg</a:t>
            </a:r>
            <a:endParaRPr sz="3709">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4026">
                <a:solidFill>
                  <a:schemeClr val="dk1"/>
                </a:solidFill>
                <a:latin typeface="Gill Sans"/>
                <a:ea typeface="Gill Sans"/>
                <a:cs typeface="Gill Sans"/>
                <a:sym typeface="Gill Sans"/>
              </a:rPr>
              <a:t>Indication</a:t>
            </a:r>
            <a:r>
              <a:rPr b="1" lang="en-GB" sz="5276">
                <a:solidFill>
                  <a:schemeClr val="dk1"/>
                </a:solidFill>
                <a:latin typeface="Gill Sans"/>
                <a:ea typeface="Gill Sans"/>
                <a:cs typeface="Gill Sans"/>
                <a:sym typeface="Gill Sans"/>
              </a:rPr>
              <a:t>: </a:t>
            </a:r>
            <a:r>
              <a:rPr lang="en-GB" sz="3756">
                <a:solidFill>
                  <a:srgbClr val="373545"/>
                </a:solidFill>
                <a:latin typeface="Gill Sans"/>
                <a:ea typeface="Gill Sans"/>
                <a:cs typeface="Gill Sans"/>
                <a:sym typeface="Gill Sans"/>
              </a:rPr>
              <a:t>Scintigraphic diagnostics of reticuloendothelial system of liver and spleen.</a:t>
            </a:r>
            <a:endParaRPr sz="3756">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4000">
                <a:solidFill>
                  <a:schemeClr val="dk1"/>
                </a:solidFill>
                <a:latin typeface="Gill Sans"/>
                <a:ea typeface="Gill Sans"/>
                <a:cs typeface="Gill Sans"/>
                <a:sym typeface="Gill Sans"/>
              </a:rPr>
              <a:t>Stability:</a:t>
            </a:r>
            <a:r>
              <a:rPr b="1" lang="en-GB" sz="6823">
                <a:solidFill>
                  <a:schemeClr val="dk1"/>
                </a:solidFill>
                <a:latin typeface="Gill Sans"/>
                <a:ea typeface="Gill Sans"/>
                <a:cs typeface="Gill Sans"/>
                <a:sym typeface="Gill Sans"/>
              </a:rPr>
              <a:t> </a:t>
            </a:r>
            <a:r>
              <a:rPr lang="en-GB" sz="3500">
                <a:solidFill>
                  <a:srgbClr val="373545"/>
                </a:solidFill>
                <a:latin typeface="Gill Sans"/>
                <a:ea typeface="Gill Sans"/>
                <a:cs typeface="Gill Sans"/>
                <a:sym typeface="Gill Sans"/>
              </a:rPr>
              <a:t>4 hours after completion of labelling procedure below 25 C.</a:t>
            </a:r>
            <a:endParaRPr sz="35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4000">
                <a:solidFill>
                  <a:srgbClr val="373545"/>
                </a:solidFill>
                <a:latin typeface="Gill Sans"/>
                <a:ea typeface="Gill Sans"/>
                <a:cs typeface="Gill Sans"/>
                <a:sym typeface="Gill Sans"/>
              </a:rPr>
              <a:t>Expiration</a:t>
            </a:r>
            <a:r>
              <a:rPr lang="en-GB" sz="4000">
                <a:solidFill>
                  <a:srgbClr val="373545"/>
                </a:solidFill>
                <a:latin typeface="Gill Sans"/>
                <a:ea typeface="Gill Sans"/>
                <a:cs typeface="Gill Sans"/>
                <a:sym typeface="Gill Sans"/>
              </a:rPr>
              <a:t>: </a:t>
            </a:r>
            <a:r>
              <a:rPr lang="en-GB" sz="3524">
                <a:solidFill>
                  <a:srgbClr val="373545"/>
                </a:solidFill>
                <a:latin typeface="Gill Sans"/>
                <a:ea typeface="Gill Sans"/>
                <a:cs typeface="Gill Sans"/>
                <a:sym typeface="Gill Sans"/>
              </a:rPr>
              <a:t>1 year from the day of manufacture.</a:t>
            </a:r>
            <a:endParaRPr sz="3524">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4000">
                <a:solidFill>
                  <a:srgbClr val="373545"/>
                </a:solidFill>
                <a:latin typeface="Gill Sans"/>
                <a:ea typeface="Gill Sans"/>
                <a:cs typeface="Gill Sans"/>
                <a:sym typeface="Gill Sans"/>
              </a:rPr>
              <a:t>Storage</a:t>
            </a:r>
            <a:r>
              <a:rPr lang="en-GB" sz="4000">
                <a:solidFill>
                  <a:srgbClr val="373545"/>
                </a:solidFill>
                <a:latin typeface="Gill Sans"/>
                <a:ea typeface="Gill Sans"/>
                <a:cs typeface="Gill Sans"/>
                <a:sym typeface="Gill Sans"/>
              </a:rPr>
              <a:t>:</a:t>
            </a:r>
            <a:r>
              <a:rPr lang="en-GB">
                <a:solidFill>
                  <a:srgbClr val="373545"/>
                </a:solidFill>
                <a:latin typeface="Gill Sans"/>
                <a:ea typeface="Gill Sans"/>
                <a:cs typeface="Gill Sans"/>
                <a:sym typeface="Gill Sans"/>
              </a:rPr>
              <a:t> </a:t>
            </a:r>
            <a:r>
              <a:rPr lang="en-GB" sz="3550">
                <a:solidFill>
                  <a:srgbClr val="373545"/>
                </a:solidFill>
                <a:latin typeface="Gill Sans"/>
                <a:ea typeface="Gill Sans"/>
                <a:cs typeface="Gill Sans"/>
                <a:sym typeface="Gill Sans"/>
              </a:rPr>
              <a:t>At </a:t>
            </a:r>
            <a:r>
              <a:rPr lang="en-GB" sz="3550">
                <a:solidFill>
                  <a:srgbClr val="373545"/>
                </a:solidFill>
                <a:latin typeface="Gill Sans"/>
                <a:ea typeface="Gill Sans"/>
                <a:cs typeface="Gill Sans"/>
                <a:sym typeface="Gill Sans"/>
              </a:rPr>
              <a:t>temperature</a:t>
            </a:r>
            <a:r>
              <a:rPr lang="en-GB" sz="3550">
                <a:solidFill>
                  <a:srgbClr val="373545"/>
                </a:solidFill>
                <a:latin typeface="Gill Sans"/>
                <a:ea typeface="Gill Sans"/>
                <a:cs typeface="Gill Sans"/>
                <a:sym typeface="Gill Sans"/>
              </a:rPr>
              <a:t> from 2 to 8 C.</a:t>
            </a:r>
            <a:endParaRPr sz="355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4050">
                <a:solidFill>
                  <a:srgbClr val="373545"/>
                </a:solidFill>
                <a:latin typeface="Gill Sans"/>
                <a:ea typeface="Gill Sans"/>
                <a:cs typeface="Gill Sans"/>
                <a:sym typeface="Gill Sans"/>
              </a:rPr>
              <a:t>Package: </a:t>
            </a:r>
            <a:r>
              <a:rPr lang="en-GB" sz="3550">
                <a:solidFill>
                  <a:srgbClr val="373545"/>
                </a:solidFill>
                <a:latin typeface="Gill Sans"/>
                <a:ea typeface="Gill Sans"/>
                <a:cs typeface="Gill Sans"/>
                <a:sym typeface="Gill Sans"/>
              </a:rPr>
              <a:t>3 or 6 in cardboard box.</a:t>
            </a:r>
            <a:endParaRPr sz="355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t/>
            </a:r>
            <a:endParaRPr sz="355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ct val="92000"/>
              <a:buFont typeface="Arial"/>
              <a:buNone/>
            </a:pPr>
            <a:r>
              <a:t/>
            </a:r>
            <a:endParaRPr>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ct val="92000"/>
              <a:buFont typeface="Arial"/>
              <a:buNone/>
            </a:pPr>
            <a:r>
              <a:t/>
            </a:r>
            <a:endParaRPr>
              <a:solidFill>
                <a:srgbClr val="373545"/>
              </a:solidFill>
              <a:latin typeface="Gill Sans"/>
              <a:ea typeface="Gill Sans"/>
              <a:cs typeface="Gill Sans"/>
              <a:sym typeface="Gill Sans"/>
            </a:endParaRPr>
          </a:p>
          <a:p>
            <a:pPr indent="0" lvl="0" marL="0" rtl="0" algn="l">
              <a:spcBef>
                <a:spcPts val="0"/>
              </a:spcBef>
              <a:spcAft>
                <a:spcPts val="1200"/>
              </a:spcAft>
              <a:buNone/>
            </a:pPr>
            <a:r>
              <a:t/>
            </a:r>
            <a:endParaRPr/>
          </a:p>
        </p:txBody>
      </p:sp>
      <p:pic>
        <p:nvPicPr>
          <p:cNvPr id="118" name="Google Shape;118;p21"/>
          <p:cNvPicPr preferRelativeResize="0"/>
          <p:nvPr/>
        </p:nvPicPr>
        <p:blipFill>
          <a:blip r:embed="rId3">
            <a:alphaModFix/>
          </a:blip>
          <a:stretch>
            <a:fillRect/>
          </a:stretch>
        </p:blipFill>
        <p:spPr>
          <a:xfrm>
            <a:off x="5378101" y="2709351"/>
            <a:ext cx="2829625" cy="1883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2"/>
          <p:cNvSpPr txBox="1"/>
          <p:nvPr>
            <p:ph type="title"/>
          </p:nvPr>
        </p:nvSpPr>
        <p:spPr>
          <a:xfrm>
            <a:off x="311700" y="280875"/>
            <a:ext cx="8520600" cy="694800"/>
          </a:xfrm>
          <a:prstGeom prst="rect">
            <a:avLst/>
          </a:prstGeom>
        </p:spPr>
        <p:txBody>
          <a:bodyPr anchorCtr="0" anchor="t" bIns="91425" lIns="91425" spcFirstLastPara="1" rIns="91425" wrap="square" tIns="91425">
            <a:normAutofit fontScale="90000"/>
          </a:bodyPr>
          <a:lstStyle/>
          <a:p>
            <a:pPr indent="0" lvl="0" marL="0" marR="404406" rtl="0" algn="l">
              <a:lnSpc>
                <a:spcPct val="97183"/>
              </a:lnSpc>
              <a:spcBef>
                <a:spcPts val="0"/>
              </a:spcBef>
              <a:spcAft>
                <a:spcPts val="0"/>
              </a:spcAft>
              <a:buNone/>
            </a:pPr>
            <a:r>
              <a:rPr b="1" lang="en-GB" sz="2400">
                <a:solidFill>
                  <a:srgbClr val="006DB8"/>
                </a:solidFill>
              </a:rPr>
              <a:t>PoltechMBrIDA, 20mg</a:t>
            </a:r>
            <a:endParaRPr b="1" sz="2400">
              <a:solidFill>
                <a:srgbClr val="006DB8"/>
              </a:solidFill>
            </a:endParaRPr>
          </a:p>
          <a:p>
            <a:pPr indent="0" lvl="0" marL="0" marR="404406" rtl="0" algn="l">
              <a:lnSpc>
                <a:spcPct val="97183"/>
              </a:lnSpc>
              <a:spcBef>
                <a:spcPts val="0"/>
              </a:spcBef>
              <a:spcAft>
                <a:spcPts val="0"/>
              </a:spcAft>
              <a:buClr>
                <a:schemeClr val="dk1"/>
              </a:buClr>
              <a:buSzPct val="68750"/>
              <a:buFont typeface="Arial"/>
              <a:buNone/>
            </a:pPr>
            <a:r>
              <a:rPr b="1" lang="en-GB" sz="1600">
                <a:solidFill>
                  <a:srgbClr val="1D1D1B"/>
                </a:solidFill>
              </a:rPr>
              <a:t>kit for radiopharmaceutical </a:t>
            </a:r>
            <a:endParaRPr/>
          </a:p>
        </p:txBody>
      </p:sp>
      <p:sp>
        <p:nvSpPr>
          <p:cNvPr id="124" name="Google Shape;124;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20000"/>
          </a:bodyPr>
          <a:lstStyle/>
          <a:p>
            <a:pPr indent="0" lvl="0" marL="0" rtl="0" algn="l">
              <a:lnSpc>
                <a:spcPct val="100000"/>
              </a:lnSpc>
              <a:spcBef>
                <a:spcPts val="0"/>
              </a:spcBef>
              <a:spcAft>
                <a:spcPts val="0"/>
              </a:spcAft>
              <a:buNone/>
            </a:pPr>
            <a:r>
              <a:rPr b="1" lang="en-GB" sz="2371">
                <a:solidFill>
                  <a:schemeClr val="dk1"/>
                </a:solidFill>
                <a:latin typeface="Gill Sans"/>
                <a:ea typeface="Gill Sans"/>
                <a:cs typeface="Gill Sans"/>
                <a:sym typeface="Gill Sans"/>
              </a:rPr>
              <a:t>Qualitative and quantitative composition:</a:t>
            </a:r>
            <a:r>
              <a:rPr lang="en-GB">
                <a:solidFill>
                  <a:srgbClr val="373545"/>
                </a:solidFill>
                <a:latin typeface="Gill Sans"/>
                <a:ea typeface="Gill Sans"/>
                <a:cs typeface="Gill Sans"/>
                <a:sym typeface="Gill Sans"/>
              </a:rPr>
              <a:t> </a:t>
            </a:r>
            <a:r>
              <a:rPr lang="en-GB" sz="2086">
                <a:solidFill>
                  <a:srgbClr val="373545"/>
                </a:solidFill>
                <a:latin typeface="Gill Sans"/>
                <a:ea typeface="Gill Sans"/>
                <a:cs typeface="Gill Sans"/>
                <a:sym typeface="Gill Sans"/>
              </a:rPr>
              <a:t>Mebrofenin 20 mg </a:t>
            </a:r>
            <a:endParaRPr sz="2086">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2371">
                <a:solidFill>
                  <a:schemeClr val="dk1"/>
                </a:solidFill>
                <a:latin typeface="Gill Sans"/>
                <a:ea typeface="Gill Sans"/>
                <a:cs typeface="Gill Sans"/>
                <a:sym typeface="Gill Sans"/>
              </a:rPr>
              <a:t>Indication: </a:t>
            </a:r>
            <a:r>
              <a:rPr lang="en-GB" sz="1929">
                <a:solidFill>
                  <a:srgbClr val="373545"/>
                </a:solidFill>
                <a:latin typeface="Gill Sans"/>
                <a:ea typeface="Gill Sans"/>
                <a:cs typeface="Gill Sans"/>
                <a:sym typeface="Gill Sans"/>
              </a:rPr>
              <a:t>Hepatobiliary tract patency and for differentiation of Jaundice</a:t>
            </a:r>
            <a:r>
              <a:rPr lang="en-GB">
                <a:solidFill>
                  <a:srgbClr val="373545"/>
                </a:solidFill>
                <a:latin typeface="Gill Sans"/>
                <a:ea typeface="Gill Sans"/>
                <a:cs typeface="Gill Sans"/>
                <a:sym typeface="Gill Sans"/>
              </a:rPr>
              <a:t>.</a:t>
            </a:r>
            <a:endParaRPr>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lang="en-GB" sz="1929">
                <a:solidFill>
                  <a:srgbClr val="373545"/>
                </a:solidFill>
                <a:latin typeface="Gill Sans"/>
                <a:ea typeface="Gill Sans"/>
                <a:cs typeface="Gill Sans"/>
                <a:sym typeface="Gill Sans"/>
              </a:rPr>
              <a:t>                       Hepatitis , inflammation of the hepatobiliary system , Gallbladder functional disorders </a:t>
            </a:r>
            <a:endParaRPr sz="1929">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2344">
                <a:solidFill>
                  <a:schemeClr val="dk1"/>
                </a:solidFill>
                <a:latin typeface="Gill Sans"/>
                <a:ea typeface="Gill Sans"/>
                <a:cs typeface="Gill Sans"/>
                <a:sym typeface="Gill Sans"/>
              </a:rPr>
              <a:t>Stability:</a:t>
            </a:r>
            <a:r>
              <a:rPr lang="en-GB">
                <a:solidFill>
                  <a:srgbClr val="514DAA"/>
                </a:solidFill>
                <a:latin typeface="Gill Sans"/>
                <a:ea typeface="Gill Sans"/>
                <a:cs typeface="Gill Sans"/>
                <a:sym typeface="Gill Sans"/>
              </a:rPr>
              <a:t> </a:t>
            </a:r>
            <a:r>
              <a:rPr lang="en-GB" sz="1929">
                <a:solidFill>
                  <a:srgbClr val="373545"/>
                </a:solidFill>
                <a:latin typeface="Gill Sans"/>
                <a:ea typeface="Gill Sans"/>
                <a:cs typeface="Gill Sans"/>
                <a:sym typeface="Gill Sans"/>
              </a:rPr>
              <a:t>5 hours after completion of labelling procedure below 25 C</a:t>
            </a:r>
            <a:endParaRPr sz="1929">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2330">
                <a:solidFill>
                  <a:schemeClr val="dk1"/>
                </a:solidFill>
                <a:latin typeface="Gill Sans"/>
                <a:ea typeface="Gill Sans"/>
                <a:cs typeface="Gill Sans"/>
                <a:sym typeface="Gill Sans"/>
              </a:rPr>
              <a:t>Expiration</a:t>
            </a:r>
            <a:r>
              <a:rPr b="1" lang="en-GB" sz="2187">
                <a:solidFill>
                  <a:schemeClr val="dk1"/>
                </a:solidFill>
                <a:latin typeface="Gill Sans"/>
                <a:ea typeface="Gill Sans"/>
                <a:cs typeface="Gill Sans"/>
                <a:sym typeface="Gill Sans"/>
              </a:rPr>
              <a:t>:</a:t>
            </a:r>
            <a:r>
              <a:rPr lang="en-GB">
                <a:solidFill>
                  <a:srgbClr val="514DAA"/>
                </a:solidFill>
                <a:latin typeface="Gill Sans"/>
                <a:ea typeface="Gill Sans"/>
                <a:cs typeface="Gill Sans"/>
                <a:sym typeface="Gill Sans"/>
              </a:rPr>
              <a:t> </a:t>
            </a:r>
            <a:r>
              <a:rPr lang="en-GB" sz="1929">
                <a:solidFill>
                  <a:srgbClr val="373545"/>
                </a:solidFill>
                <a:latin typeface="Gill Sans"/>
                <a:ea typeface="Gill Sans"/>
                <a:cs typeface="Gill Sans"/>
                <a:sym typeface="Gill Sans"/>
              </a:rPr>
              <a:t>The shelf life of the kit is 1 year from the day of manufacture</a:t>
            </a:r>
            <a:endParaRPr sz="1929">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ct val="92000"/>
              <a:buFont typeface="Arial"/>
              <a:buNone/>
            </a:pPr>
            <a:r>
              <a:t/>
            </a:r>
            <a:endParaRPr>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2330">
                <a:solidFill>
                  <a:schemeClr val="dk1"/>
                </a:solidFill>
                <a:latin typeface="Gill Sans"/>
                <a:ea typeface="Gill Sans"/>
                <a:cs typeface="Gill Sans"/>
                <a:sym typeface="Gill Sans"/>
              </a:rPr>
              <a:t>Storage</a:t>
            </a:r>
            <a:r>
              <a:rPr lang="en-GB">
                <a:solidFill>
                  <a:srgbClr val="514DAA"/>
                </a:solidFill>
                <a:latin typeface="Gill Sans"/>
                <a:ea typeface="Gill Sans"/>
                <a:cs typeface="Gill Sans"/>
                <a:sym typeface="Gill Sans"/>
              </a:rPr>
              <a:t>:</a:t>
            </a:r>
            <a:r>
              <a:rPr lang="en-GB">
                <a:solidFill>
                  <a:srgbClr val="373545"/>
                </a:solidFill>
                <a:latin typeface="Gill Sans"/>
                <a:ea typeface="Gill Sans"/>
                <a:cs typeface="Gill Sans"/>
                <a:sym typeface="Gill Sans"/>
              </a:rPr>
              <a:t> </a:t>
            </a:r>
            <a:r>
              <a:rPr lang="en-GB" sz="1929">
                <a:solidFill>
                  <a:srgbClr val="373545"/>
                </a:solidFill>
                <a:latin typeface="Gill Sans"/>
                <a:ea typeface="Gill Sans"/>
                <a:cs typeface="Gill Sans"/>
                <a:sym typeface="Gill Sans"/>
              </a:rPr>
              <a:t>At temperature from 2 C to 8 C  </a:t>
            </a:r>
            <a:endParaRPr sz="1929">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ct val="92000"/>
              <a:buFont typeface="Arial"/>
              <a:buNone/>
            </a:pPr>
            <a:r>
              <a:t/>
            </a:r>
            <a:endParaRPr>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2344">
                <a:solidFill>
                  <a:schemeClr val="dk1"/>
                </a:solidFill>
                <a:latin typeface="Gill Sans"/>
                <a:ea typeface="Gill Sans"/>
                <a:cs typeface="Gill Sans"/>
                <a:sym typeface="Gill Sans"/>
              </a:rPr>
              <a:t>Package</a:t>
            </a:r>
            <a:r>
              <a:rPr lang="en-GB">
                <a:solidFill>
                  <a:srgbClr val="514DAA"/>
                </a:solidFill>
                <a:latin typeface="Gill Sans"/>
                <a:ea typeface="Gill Sans"/>
                <a:cs typeface="Gill Sans"/>
                <a:sym typeface="Gill Sans"/>
              </a:rPr>
              <a:t>:</a:t>
            </a:r>
            <a:r>
              <a:rPr lang="en-GB">
                <a:solidFill>
                  <a:srgbClr val="373545"/>
                </a:solidFill>
                <a:latin typeface="Gill Sans"/>
                <a:ea typeface="Gill Sans"/>
                <a:cs typeface="Gill Sans"/>
                <a:sym typeface="Gill Sans"/>
              </a:rPr>
              <a:t> </a:t>
            </a:r>
            <a:r>
              <a:rPr lang="en-GB" sz="2086">
                <a:solidFill>
                  <a:srgbClr val="373545"/>
                </a:solidFill>
                <a:latin typeface="Gill Sans"/>
                <a:ea typeface="Gill Sans"/>
                <a:cs typeface="Gill Sans"/>
                <a:sym typeface="Gill Sans"/>
              </a:rPr>
              <a:t>3 or 6 vials in the cardboard box</a:t>
            </a:r>
            <a:endParaRPr sz="2086">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lang="en-GB">
                <a:solidFill>
                  <a:srgbClr val="373545"/>
                </a:solidFill>
                <a:latin typeface="Gill Sans"/>
                <a:ea typeface="Gill Sans"/>
                <a:cs typeface="Gill Sans"/>
                <a:sym typeface="Gill Sans"/>
              </a:rPr>
              <a:t>.</a:t>
            </a:r>
            <a:endParaRPr>
              <a:solidFill>
                <a:srgbClr val="373545"/>
              </a:solidFill>
              <a:latin typeface="Gill Sans"/>
              <a:ea typeface="Gill Sans"/>
              <a:cs typeface="Gill Sans"/>
              <a:sym typeface="Gill Sans"/>
            </a:endParaRPr>
          </a:p>
          <a:p>
            <a:pPr indent="0" lvl="0" marL="0" rtl="0" algn="l">
              <a:spcBef>
                <a:spcPts val="0"/>
              </a:spcBef>
              <a:spcAft>
                <a:spcPts val="1200"/>
              </a:spcAft>
              <a:buNone/>
            </a:pPr>
            <a:r>
              <a:t/>
            </a:r>
            <a:endParaRPr/>
          </a:p>
        </p:txBody>
      </p:sp>
      <p:pic>
        <p:nvPicPr>
          <p:cNvPr id="125" name="Google Shape;125;p22"/>
          <p:cNvPicPr preferRelativeResize="0"/>
          <p:nvPr/>
        </p:nvPicPr>
        <p:blipFill>
          <a:blip r:embed="rId3">
            <a:alphaModFix/>
          </a:blip>
          <a:stretch>
            <a:fillRect/>
          </a:stretch>
        </p:blipFill>
        <p:spPr>
          <a:xfrm>
            <a:off x="5773488" y="2921650"/>
            <a:ext cx="2466975" cy="18478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3"/>
          <p:cNvSpPr txBox="1"/>
          <p:nvPr>
            <p:ph type="title"/>
          </p:nvPr>
        </p:nvSpPr>
        <p:spPr>
          <a:xfrm>
            <a:off x="311700" y="335600"/>
            <a:ext cx="8520600" cy="713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GB" sz="2356">
                <a:solidFill>
                  <a:srgbClr val="006DB8"/>
                </a:solidFill>
              </a:rPr>
              <a:t>Polatech MIBI, 1 mg</a:t>
            </a:r>
            <a:endParaRPr b="1" sz="2356">
              <a:solidFill>
                <a:srgbClr val="006DB8"/>
              </a:solidFill>
            </a:endParaRPr>
          </a:p>
          <a:p>
            <a:pPr indent="0" lvl="0" marL="0" rtl="0" algn="l">
              <a:spcBef>
                <a:spcPts val="0"/>
              </a:spcBef>
              <a:spcAft>
                <a:spcPts val="0"/>
              </a:spcAft>
              <a:buNone/>
            </a:pPr>
            <a:r>
              <a:rPr b="1" lang="en-GB" sz="1800"/>
              <a:t>Kit for radiopharmaceuticals preparation</a:t>
            </a:r>
            <a:endParaRPr b="1" sz="1800"/>
          </a:p>
          <a:p>
            <a:pPr indent="0" lvl="0" marL="0" rtl="0" algn="l">
              <a:spcBef>
                <a:spcPts val="0"/>
              </a:spcBef>
              <a:spcAft>
                <a:spcPts val="0"/>
              </a:spcAft>
              <a:buNone/>
            </a:pPr>
            <a:r>
              <a:t/>
            </a:r>
            <a:endParaRPr/>
          </a:p>
        </p:txBody>
      </p:sp>
      <p:sp>
        <p:nvSpPr>
          <p:cNvPr id="131" name="Google Shape;131;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GB" sz="1600">
                <a:solidFill>
                  <a:schemeClr val="dk1"/>
                </a:solidFill>
                <a:latin typeface="Gill Sans"/>
                <a:ea typeface="Gill Sans"/>
                <a:cs typeface="Gill Sans"/>
                <a:sym typeface="Gill Sans"/>
              </a:rPr>
              <a:t>Qualitative and quantitative composition:</a:t>
            </a:r>
            <a:endParaRPr b="1" sz="1600">
              <a:solidFill>
                <a:schemeClr val="dk1"/>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ts val="1656"/>
              <a:buFont typeface="Arial"/>
              <a:buNone/>
            </a:pPr>
            <a:r>
              <a:rPr lang="en-GB" sz="1300">
                <a:solidFill>
                  <a:srgbClr val="373545"/>
                </a:solidFill>
                <a:latin typeface="Gill Sans"/>
                <a:ea typeface="Gill Sans"/>
                <a:cs typeface="Gill Sans"/>
                <a:sym typeface="Gill Sans"/>
              </a:rPr>
              <a:t>Tetrakis(2-methoxy-2methylpropyl-1-isocyanide)copper(1+)tetrafluoroborate 1 mg</a:t>
            </a:r>
            <a:endParaRPr sz="13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1600">
                <a:solidFill>
                  <a:schemeClr val="dk1"/>
                </a:solidFill>
                <a:latin typeface="Gill Sans"/>
                <a:ea typeface="Gill Sans"/>
                <a:cs typeface="Gill Sans"/>
                <a:sym typeface="Gill Sans"/>
              </a:rPr>
              <a:t>Indication: </a:t>
            </a:r>
            <a:r>
              <a:rPr lang="en-GB" sz="1400">
                <a:solidFill>
                  <a:srgbClr val="373545"/>
                </a:solidFill>
              </a:rPr>
              <a:t>diagnosis of ischaemic heart disease, assessment of global ventricular function.</a:t>
            </a:r>
            <a:endParaRPr sz="1400">
              <a:solidFill>
                <a:srgbClr val="373545"/>
              </a:solidFill>
            </a:endParaRPr>
          </a:p>
          <a:p>
            <a:pPr indent="0" lvl="0" marL="0" rtl="0" algn="l">
              <a:lnSpc>
                <a:spcPct val="100000"/>
              </a:lnSpc>
              <a:spcBef>
                <a:spcPts val="960"/>
              </a:spcBef>
              <a:spcAft>
                <a:spcPts val="0"/>
              </a:spcAft>
              <a:buNone/>
            </a:pPr>
            <a:r>
              <a:rPr lang="en-GB" sz="1400">
                <a:solidFill>
                  <a:srgbClr val="373545"/>
                </a:solidFill>
                <a:latin typeface="Gill Sans"/>
                <a:ea typeface="Gill Sans"/>
                <a:cs typeface="Gill Sans"/>
                <a:sym typeface="Gill Sans"/>
              </a:rPr>
              <a:t>                      </a:t>
            </a:r>
            <a:r>
              <a:rPr lang="en-GB" sz="1400">
                <a:solidFill>
                  <a:srgbClr val="373545"/>
                </a:solidFill>
              </a:rPr>
              <a:t>diagnosis of patients with recurrent or persistent hyperparathyroidism.</a:t>
            </a:r>
            <a:endParaRPr sz="1400">
              <a:solidFill>
                <a:srgbClr val="373545"/>
              </a:solidFill>
            </a:endParaRPr>
          </a:p>
          <a:p>
            <a:pPr indent="0" lvl="0" marL="0" rtl="0" algn="l">
              <a:lnSpc>
                <a:spcPct val="100000"/>
              </a:lnSpc>
              <a:spcBef>
                <a:spcPts val="960"/>
              </a:spcBef>
              <a:spcAft>
                <a:spcPts val="0"/>
              </a:spcAft>
              <a:buNone/>
            </a:pPr>
            <a:r>
              <a:rPr b="1" lang="en-GB" sz="1600">
                <a:solidFill>
                  <a:srgbClr val="373545"/>
                </a:solidFill>
              </a:rPr>
              <a:t>Stability: </a:t>
            </a:r>
            <a:r>
              <a:rPr lang="en-GB" sz="1400">
                <a:solidFill>
                  <a:srgbClr val="373545"/>
                </a:solidFill>
              </a:rPr>
              <a:t>12 hours after </a:t>
            </a:r>
            <a:r>
              <a:rPr lang="en-GB" sz="1400">
                <a:solidFill>
                  <a:srgbClr val="373545"/>
                </a:solidFill>
              </a:rPr>
              <a:t>completion of labelling procedure below 25C.</a:t>
            </a:r>
            <a:endParaRPr sz="1400">
              <a:solidFill>
                <a:srgbClr val="373545"/>
              </a:solidFill>
            </a:endParaRPr>
          </a:p>
          <a:p>
            <a:pPr indent="0" lvl="0" marL="0" rtl="0" algn="l">
              <a:spcBef>
                <a:spcPts val="0"/>
              </a:spcBef>
              <a:spcAft>
                <a:spcPts val="0"/>
              </a:spcAft>
              <a:buNone/>
            </a:pPr>
            <a:r>
              <a:rPr b="1" lang="en-GB" sz="1600"/>
              <a:t>Expiration</a:t>
            </a:r>
            <a:r>
              <a:rPr lang="en-GB"/>
              <a:t>: </a:t>
            </a:r>
            <a:r>
              <a:rPr lang="en-GB" sz="1500"/>
              <a:t>1 year from the day of manufacture.</a:t>
            </a:r>
            <a:endParaRPr sz="1500"/>
          </a:p>
          <a:p>
            <a:pPr indent="0" lvl="0" marL="0" rtl="0" algn="l">
              <a:spcBef>
                <a:spcPts val="1200"/>
              </a:spcBef>
              <a:spcAft>
                <a:spcPts val="0"/>
              </a:spcAft>
              <a:buNone/>
            </a:pPr>
            <a:r>
              <a:rPr b="1" lang="en-GB" sz="1600"/>
              <a:t>Storage</a:t>
            </a:r>
            <a:r>
              <a:rPr lang="en-GB" sz="1500"/>
              <a:t>: </a:t>
            </a:r>
            <a:r>
              <a:rPr lang="en-GB" sz="1400"/>
              <a:t>At temperature 2 to 8 C.</a:t>
            </a:r>
            <a:endParaRPr sz="1400"/>
          </a:p>
          <a:p>
            <a:pPr indent="0" lvl="0" marL="0" rtl="0" algn="l">
              <a:spcBef>
                <a:spcPts val="1200"/>
              </a:spcBef>
              <a:spcAft>
                <a:spcPts val="1200"/>
              </a:spcAft>
              <a:buNone/>
            </a:pPr>
            <a:r>
              <a:rPr b="1" lang="en-GB" sz="1600"/>
              <a:t>Package</a:t>
            </a:r>
            <a:r>
              <a:rPr lang="en-GB" sz="1500"/>
              <a:t>: </a:t>
            </a:r>
            <a:r>
              <a:rPr lang="en-GB" sz="1400"/>
              <a:t>3 or 6 vials in cardboard box.</a:t>
            </a:r>
            <a:endParaRPr sz="1400"/>
          </a:p>
        </p:txBody>
      </p:sp>
      <p:pic>
        <p:nvPicPr>
          <p:cNvPr id="132" name="Google Shape;132;p23"/>
          <p:cNvPicPr preferRelativeResize="0"/>
          <p:nvPr/>
        </p:nvPicPr>
        <p:blipFill>
          <a:blip r:embed="rId3">
            <a:alphaModFix/>
          </a:blip>
          <a:stretch>
            <a:fillRect/>
          </a:stretch>
        </p:blipFill>
        <p:spPr>
          <a:xfrm>
            <a:off x="6373125" y="2571750"/>
            <a:ext cx="2089925" cy="20899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solidFill>
                  <a:srgbClr val="006DB8"/>
                </a:solidFill>
              </a:rPr>
              <a:t>TETROFOSMIN</a:t>
            </a:r>
            <a:endParaRPr>
              <a:solidFill>
                <a:srgbClr val="006DB8"/>
              </a:solidFill>
            </a:endParaRPr>
          </a:p>
        </p:txBody>
      </p:sp>
      <p:sp>
        <p:nvSpPr>
          <p:cNvPr id="138" name="Google Shape;138;p24"/>
          <p:cNvSpPr txBox="1"/>
          <p:nvPr>
            <p:ph idx="1" type="body"/>
          </p:nvPr>
        </p:nvSpPr>
        <p:spPr>
          <a:xfrm>
            <a:off x="311700" y="1017725"/>
            <a:ext cx="8520600" cy="34164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b="1" lang="en-GB" sz="1600">
                <a:solidFill>
                  <a:schemeClr val="dk1"/>
                </a:solidFill>
                <a:latin typeface="Gill Sans"/>
                <a:ea typeface="Gill Sans"/>
                <a:cs typeface="Gill Sans"/>
                <a:sym typeface="Gill Sans"/>
              </a:rPr>
              <a:t>Qualitative and quantitative composition: </a:t>
            </a:r>
            <a:r>
              <a:rPr lang="en-GB" sz="1500">
                <a:solidFill>
                  <a:srgbClr val="373545"/>
                </a:solidFill>
              </a:rPr>
              <a:t>Tetrofosmin ROTOP 0.23 mg (Myoview).</a:t>
            </a:r>
            <a:endParaRPr sz="1500">
              <a:solidFill>
                <a:srgbClr val="373545"/>
              </a:solidFill>
            </a:endParaRPr>
          </a:p>
          <a:p>
            <a:pPr indent="0" lvl="0" marL="0" rtl="0" algn="l">
              <a:lnSpc>
                <a:spcPct val="100000"/>
              </a:lnSpc>
              <a:spcBef>
                <a:spcPts val="0"/>
              </a:spcBef>
              <a:spcAft>
                <a:spcPts val="0"/>
              </a:spcAft>
              <a:buNone/>
            </a:pPr>
            <a:r>
              <a:t/>
            </a:r>
            <a:endParaRPr b="1" sz="1600">
              <a:solidFill>
                <a:srgbClr val="373545"/>
              </a:solidFill>
            </a:endParaRPr>
          </a:p>
          <a:p>
            <a:pPr indent="0" lvl="0" marL="0" rtl="0" algn="l">
              <a:lnSpc>
                <a:spcPct val="100000"/>
              </a:lnSpc>
              <a:spcBef>
                <a:spcPts val="0"/>
              </a:spcBef>
              <a:spcAft>
                <a:spcPts val="0"/>
              </a:spcAft>
              <a:buNone/>
            </a:pPr>
            <a:r>
              <a:rPr b="1" lang="en-GB" sz="1600">
                <a:solidFill>
                  <a:srgbClr val="373545"/>
                </a:solidFill>
              </a:rPr>
              <a:t> </a:t>
            </a:r>
            <a:r>
              <a:rPr b="1" lang="en-GB" sz="1600">
                <a:solidFill>
                  <a:srgbClr val="373545"/>
                </a:solidFill>
                <a:latin typeface="Gill Sans"/>
                <a:ea typeface="Gill Sans"/>
                <a:cs typeface="Gill Sans"/>
                <a:sym typeface="Gill Sans"/>
              </a:rPr>
              <a:t>Indication: </a:t>
            </a:r>
            <a:r>
              <a:rPr lang="en-GB" sz="1500">
                <a:solidFill>
                  <a:srgbClr val="373545"/>
                </a:solidFill>
              </a:rPr>
              <a:t>Myocardial perfusion imaging (MPI) to visualize heart function, assess blood flow, and diagnose coronary artery disease or heart failure.</a:t>
            </a:r>
            <a:endParaRPr sz="1500">
              <a:solidFill>
                <a:srgbClr val="373545"/>
              </a:solidFill>
            </a:endParaRPr>
          </a:p>
          <a:p>
            <a:pPr indent="0" lvl="0" marL="0" rtl="0" algn="l">
              <a:lnSpc>
                <a:spcPct val="100000"/>
              </a:lnSpc>
              <a:spcBef>
                <a:spcPts val="0"/>
              </a:spcBef>
              <a:spcAft>
                <a:spcPts val="0"/>
              </a:spcAft>
              <a:buNone/>
            </a:pPr>
            <a:r>
              <a:t/>
            </a:r>
            <a:endParaRPr sz="1500">
              <a:solidFill>
                <a:srgbClr val="373545"/>
              </a:solidFill>
            </a:endParaRPr>
          </a:p>
          <a:p>
            <a:pPr indent="0" lvl="0" marL="0" rtl="0" algn="l">
              <a:lnSpc>
                <a:spcPct val="100000"/>
              </a:lnSpc>
              <a:spcBef>
                <a:spcPts val="0"/>
              </a:spcBef>
              <a:spcAft>
                <a:spcPts val="0"/>
              </a:spcAft>
              <a:buNone/>
            </a:pPr>
            <a:r>
              <a:rPr b="1" lang="en-GB" sz="1600">
                <a:solidFill>
                  <a:srgbClr val="373545"/>
                </a:solidFill>
                <a:latin typeface="Gill Sans"/>
                <a:ea typeface="Gill Sans"/>
                <a:cs typeface="Gill Sans"/>
                <a:sym typeface="Gill Sans"/>
              </a:rPr>
              <a:t>Stability</a:t>
            </a:r>
            <a:r>
              <a:rPr lang="en-GB" sz="1600">
                <a:solidFill>
                  <a:srgbClr val="373545"/>
                </a:solidFill>
                <a:latin typeface="Gill Sans"/>
                <a:ea typeface="Gill Sans"/>
                <a:cs typeface="Gill Sans"/>
                <a:sym typeface="Gill Sans"/>
              </a:rPr>
              <a:t>:</a:t>
            </a:r>
            <a:r>
              <a:rPr lang="en-GB" sz="1500">
                <a:solidFill>
                  <a:srgbClr val="373545"/>
                </a:solidFill>
              </a:rPr>
              <a:t> 12 hours after labelling under room temperature.</a:t>
            </a:r>
            <a:endParaRPr sz="1500">
              <a:solidFill>
                <a:srgbClr val="373545"/>
              </a:solidFill>
            </a:endParaRPr>
          </a:p>
          <a:p>
            <a:pPr indent="0" lvl="0" marL="0" rtl="0" algn="l">
              <a:lnSpc>
                <a:spcPct val="100000"/>
              </a:lnSpc>
              <a:spcBef>
                <a:spcPts val="0"/>
              </a:spcBef>
              <a:spcAft>
                <a:spcPts val="0"/>
              </a:spcAft>
              <a:buNone/>
            </a:pPr>
            <a:r>
              <a:t/>
            </a:r>
            <a:endParaRPr sz="1500">
              <a:solidFill>
                <a:srgbClr val="373545"/>
              </a:solidFill>
            </a:endParaRPr>
          </a:p>
          <a:p>
            <a:pPr indent="0" lvl="0" marL="0" rtl="0" algn="l">
              <a:lnSpc>
                <a:spcPct val="100000"/>
              </a:lnSpc>
              <a:spcBef>
                <a:spcPts val="0"/>
              </a:spcBef>
              <a:spcAft>
                <a:spcPts val="0"/>
              </a:spcAft>
              <a:buNone/>
            </a:pPr>
            <a:r>
              <a:rPr b="1" lang="en-GB" sz="1600">
                <a:solidFill>
                  <a:srgbClr val="373545"/>
                </a:solidFill>
                <a:latin typeface="Gill Sans"/>
                <a:ea typeface="Gill Sans"/>
                <a:cs typeface="Gill Sans"/>
                <a:sym typeface="Gill Sans"/>
              </a:rPr>
              <a:t>Expiration:</a:t>
            </a:r>
            <a:r>
              <a:rPr lang="en-GB" sz="1500">
                <a:solidFill>
                  <a:srgbClr val="373545"/>
                </a:solidFill>
              </a:rPr>
              <a:t> 1 year after production.</a:t>
            </a:r>
            <a:endParaRPr sz="1500">
              <a:solidFill>
                <a:srgbClr val="373545"/>
              </a:solidFill>
            </a:endParaRPr>
          </a:p>
          <a:p>
            <a:pPr indent="0" lvl="0" marL="0" rtl="0" algn="l">
              <a:lnSpc>
                <a:spcPct val="100000"/>
              </a:lnSpc>
              <a:spcBef>
                <a:spcPts val="0"/>
              </a:spcBef>
              <a:spcAft>
                <a:spcPts val="0"/>
              </a:spcAft>
              <a:buNone/>
            </a:pPr>
            <a:r>
              <a:t/>
            </a:r>
            <a:endParaRPr sz="1500">
              <a:solidFill>
                <a:srgbClr val="373545"/>
              </a:solidFill>
            </a:endParaRPr>
          </a:p>
          <a:p>
            <a:pPr indent="0" lvl="0" marL="0" rtl="0" algn="l">
              <a:lnSpc>
                <a:spcPct val="100000"/>
              </a:lnSpc>
              <a:spcBef>
                <a:spcPts val="0"/>
              </a:spcBef>
              <a:spcAft>
                <a:spcPts val="0"/>
              </a:spcAft>
              <a:buNone/>
            </a:pPr>
            <a:r>
              <a:rPr b="1" lang="en-GB" sz="1600">
                <a:solidFill>
                  <a:srgbClr val="373545"/>
                </a:solidFill>
                <a:latin typeface="Gill Sans"/>
                <a:ea typeface="Gill Sans"/>
                <a:cs typeface="Gill Sans"/>
                <a:sym typeface="Gill Sans"/>
              </a:rPr>
              <a:t>Storage</a:t>
            </a:r>
            <a:r>
              <a:rPr lang="en-GB" sz="1500">
                <a:solidFill>
                  <a:srgbClr val="373545"/>
                </a:solidFill>
              </a:rPr>
              <a:t>: 2 to 5 C.</a:t>
            </a:r>
            <a:endParaRPr sz="1500">
              <a:solidFill>
                <a:srgbClr val="373545"/>
              </a:solidFill>
            </a:endParaRPr>
          </a:p>
          <a:p>
            <a:pPr indent="0" lvl="0" marL="0" rtl="0" algn="l">
              <a:lnSpc>
                <a:spcPct val="100000"/>
              </a:lnSpc>
              <a:spcBef>
                <a:spcPts val="0"/>
              </a:spcBef>
              <a:spcAft>
                <a:spcPts val="0"/>
              </a:spcAft>
              <a:buNone/>
            </a:pPr>
            <a:r>
              <a:t/>
            </a:r>
            <a:endParaRPr sz="1500">
              <a:solidFill>
                <a:srgbClr val="373545"/>
              </a:solidFill>
            </a:endParaRPr>
          </a:p>
          <a:p>
            <a:pPr indent="0" lvl="0" marL="0" rtl="0" algn="l">
              <a:lnSpc>
                <a:spcPct val="100000"/>
              </a:lnSpc>
              <a:spcBef>
                <a:spcPts val="0"/>
              </a:spcBef>
              <a:spcAft>
                <a:spcPts val="0"/>
              </a:spcAft>
              <a:buNone/>
            </a:pPr>
            <a:r>
              <a:rPr b="1" lang="en-GB" sz="1600">
                <a:solidFill>
                  <a:srgbClr val="373545"/>
                </a:solidFill>
                <a:latin typeface="Gill Sans"/>
                <a:ea typeface="Gill Sans"/>
                <a:cs typeface="Gill Sans"/>
                <a:sym typeface="Gill Sans"/>
              </a:rPr>
              <a:t>Package</a:t>
            </a:r>
            <a:r>
              <a:rPr lang="en-GB" sz="1500">
                <a:solidFill>
                  <a:srgbClr val="373545"/>
                </a:solidFill>
              </a:rPr>
              <a:t>: 5 vials Tetofosmin vial 1.</a:t>
            </a:r>
            <a:endParaRPr sz="1500">
              <a:solidFill>
                <a:srgbClr val="373545"/>
              </a:solidFill>
            </a:endParaRPr>
          </a:p>
          <a:p>
            <a:pPr indent="0" lvl="0" marL="0" rtl="0" algn="l">
              <a:lnSpc>
                <a:spcPct val="100000"/>
              </a:lnSpc>
              <a:spcBef>
                <a:spcPts val="0"/>
              </a:spcBef>
              <a:spcAft>
                <a:spcPts val="0"/>
              </a:spcAft>
              <a:buNone/>
            </a:pPr>
            <a:r>
              <a:rPr lang="en-GB" sz="1500">
                <a:solidFill>
                  <a:srgbClr val="373545"/>
                </a:solidFill>
              </a:rPr>
              <a:t>                5 vials Hydrogencarbonate vial 2.</a:t>
            </a:r>
            <a:endParaRPr sz="1500">
              <a:solidFill>
                <a:srgbClr val="373545"/>
              </a:solidFill>
            </a:endParaRPr>
          </a:p>
          <a:p>
            <a:pPr indent="0" lvl="0" marL="0" rtl="0" algn="l">
              <a:spcBef>
                <a:spcPts val="0"/>
              </a:spcBef>
              <a:spcAft>
                <a:spcPts val="1200"/>
              </a:spcAft>
              <a:buNone/>
            </a:pPr>
            <a:r>
              <a:t/>
            </a:r>
            <a:endParaRPr sz="1500"/>
          </a:p>
        </p:txBody>
      </p:sp>
      <p:pic>
        <p:nvPicPr>
          <p:cNvPr id="139" name="Google Shape;139;p24"/>
          <p:cNvPicPr preferRelativeResize="0"/>
          <p:nvPr/>
        </p:nvPicPr>
        <p:blipFill>
          <a:blip r:embed="rId3">
            <a:alphaModFix/>
          </a:blip>
          <a:stretch>
            <a:fillRect/>
          </a:stretch>
        </p:blipFill>
        <p:spPr>
          <a:xfrm>
            <a:off x="5469288" y="2691038"/>
            <a:ext cx="2619375" cy="17430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5"/>
          <p:cNvSpPr txBox="1"/>
          <p:nvPr>
            <p:ph type="title"/>
          </p:nvPr>
        </p:nvSpPr>
        <p:spPr>
          <a:xfrm>
            <a:off x="311700" y="362950"/>
            <a:ext cx="8520600" cy="658500"/>
          </a:xfrm>
          <a:prstGeom prst="rect">
            <a:avLst/>
          </a:prstGeom>
        </p:spPr>
        <p:txBody>
          <a:bodyPr anchorCtr="0" anchor="t" bIns="91425" lIns="91425" spcFirstLastPara="1" rIns="91425" wrap="square" tIns="91425">
            <a:normAutofit fontScale="90000"/>
          </a:bodyPr>
          <a:lstStyle/>
          <a:p>
            <a:pPr indent="0" lvl="0" marL="0" marR="427604" rtl="0" algn="l">
              <a:lnSpc>
                <a:spcPct val="97183"/>
              </a:lnSpc>
              <a:spcBef>
                <a:spcPts val="0"/>
              </a:spcBef>
              <a:spcAft>
                <a:spcPts val="0"/>
              </a:spcAft>
              <a:buNone/>
            </a:pPr>
            <a:r>
              <a:rPr b="1" lang="en-GB" sz="2400">
                <a:solidFill>
                  <a:srgbClr val="006DB8"/>
                </a:solidFill>
              </a:rPr>
              <a:t>PoltechRBC (Pyrophosphate)</a:t>
            </a:r>
            <a:endParaRPr b="1" sz="2400">
              <a:solidFill>
                <a:srgbClr val="006DB8"/>
              </a:solidFill>
            </a:endParaRPr>
          </a:p>
          <a:p>
            <a:pPr indent="0" lvl="0" marL="0" marR="427604" rtl="0" algn="l">
              <a:lnSpc>
                <a:spcPct val="97183"/>
              </a:lnSpc>
              <a:spcBef>
                <a:spcPts val="0"/>
              </a:spcBef>
              <a:spcAft>
                <a:spcPts val="0"/>
              </a:spcAft>
              <a:buClr>
                <a:schemeClr val="dk1"/>
              </a:buClr>
              <a:buSzPct val="68750"/>
              <a:buFont typeface="Arial"/>
              <a:buNone/>
            </a:pPr>
            <a:r>
              <a:rPr b="1" lang="en-GB" sz="1600">
                <a:solidFill>
                  <a:srgbClr val="1D1D1B"/>
                </a:solidFill>
              </a:rPr>
              <a:t>kit for radiopharmaceutical preparation </a:t>
            </a:r>
            <a:endParaRPr b="1" sz="1600">
              <a:solidFill>
                <a:srgbClr val="1D1D1B"/>
              </a:solidFill>
            </a:endParaRPr>
          </a:p>
          <a:p>
            <a:pPr indent="0" lvl="0" marL="0" rtl="0" algn="l">
              <a:spcBef>
                <a:spcPts val="0"/>
              </a:spcBef>
              <a:spcAft>
                <a:spcPts val="0"/>
              </a:spcAft>
              <a:buNone/>
            </a:pPr>
            <a:r>
              <a:t/>
            </a:r>
            <a:endParaRPr/>
          </a:p>
        </p:txBody>
      </p:sp>
      <p:sp>
        <p:nvSpPr>
          <p:cNvPr id="145" name="Google Shape;145;p25"/>
          <p:cNvSpPr txBox="1"/>
          <p:nvPr>
            <p:ph idx="1" type="body"/>
          </p:nvPr>
        </p:nvSpPr>
        <p:spPr>
          <a:xfrm>
            <a:off x="247875" y="1234550"/>
            <a:ext cx="3999900" cy="3416400"/>
          </a:xfrm>
          <a:prstGeom prst="rect">
            <a:avLst/>
          </a:prstGeom>
        </p:spPr>
        <p:txBody>
          <a:bodyPr anchorCtr="0" anchor="t" bIns="91425" lIns="91425" spcFirstLastPara="1" rIns="91425" wrap="square" tIns="91425">
            <a:normAutofit fontScale="77500" lnSpcReduction="20000"/>
          </a:bodyPr>
          <a:lstStyle/>
          <a:p>
            <a:pPr indent="0" lvl="0" marL="0" rtl="0" algn="l">
              <a:lnSpc>
                <a:spcPct val="100000"/>
              </a:lnSpc>
              <a:spcBef>
                <a:spcPts val="0"/>
              </a:spcBef>
              <a:spcAft>
                <a:spcPts val="0"/>
              </a:spcAft>
              <a:buNone/>
            </a:pPr>
            <a:r>
              <a:rPr b="1" lang="en-GB" sz="1600">
                <a:solidFill>
                  <a:schemeClr val="dk1"/>
                </a:solidFill>
                <a:latin typeface="Gill Sans"/>
                <a:ea typeface="Gill Sans"/>
                <a:cs typeface="Gill Sans"/>
                <a:sym typeface="Gill Sans"/>
              </a:rPr>
              <a:t>Qualitative and quantitative composition:</a:t>
            </a:r>
            <a:r>
              <a:rPr lang="en-GB">
                <a:solidFill>
                  <a:srgbClr val="373545"/>
                </a:solidFill>
                <a:latin typeface="Gill Sans"/>
                <a:ea typeface="Gill Sans"/>
                <a:cs typeface="Gill Sans"/>
                <a:sym typeface="Gill Sans"/>
              </a:rPr>
              <a:t> </a:t>
            </a:r>
            <a:r>
              <a:rPr lang="en-GB" sz="1500">
                <a:solidFill>
                  <a:srgbClr val="373545"/>
                </a:solidFill>
              </a:rPr>
              <a:t>Sodium pyrophosphate decahydrate 13.40mg.</a:t>
            </a:r>
            <a:endParaRPr sz="1500">
              <a:solidFill>
                <a:srgbClr val="373545"/>
              </a:solidFill>
            </a:endParaRPr>
          </a:p>
          <a:p>
            <a:pPr indent="0" lvl="0" marL="0" rtl="0" algn="l">
              <a:lnSpc>
                <a:spcPct val="100000"/>
              </a:lnSpc>
              <a:spcBef>
                <a:spcPts val="0"/>
              </a:spcBef>
              <a:spcAft>
                <a:spcPts val="0"/>
              </a:spcAft>
              <a:buNone/>
            </a:pPr>
            <a:r>
              <a:t/>
            </a:r>
            <a:endParaRPr b="1" sz="1600">
              <a:solidFill>
                <a:schemeClr val="dk1"/>
              </a:solidFill>
              <a:latin typeface="Gill Sans"/>
              <a:ea typeface="Gill Sans"/>
              <a:cs typeface="Gill Sans"/>
              <a:sym typeface="Gill Sans"/>
            </a:endParaRPr>
          </a:p>
          <a:p>
            <a:pPr indent="0" lvl="0" marL="0" rtl="0" algn="l">
              <a:lnSpc>
                <a:spcPct val="100000"/>
              </a:lnSpc>
              <a:spcBef>
                <a:spcPts val="0"/>
              </a:spcBef>
              <a:spcAft>
                <a:spcPts val="0"/>
              </a:spcAft>
              <a:buNone/>
            </a:pPr>
            <a:r>
              <a:rPr b="1" lang="en-GB" sz="1600">
                <a:solidFill>
                  <a:schemeClr val="dk1"/>
                </a:solidFill>
                <a:latin typeface="Gill Sans"/>
                <a:ea typeface="Gill Sans"/>
                <a:cs typeface="Gill Sans"/>
                <a:sym typeface="Gill Sans"/>
              </a:rPr>
              <a:t>Indication: </a:t>
            </a:r>
            <a:endParaRPr b="1" sz="1600">
              <a:solidFill>
                <a:schemeClr val="dk1"/>
              </a:solidFill>
              <a:latin typeface="Gill Sans"/>
              <a:ea typeface="Gill Sans"/>
              <a:cs typeface="Gill Sans"/>
              <a:sym typeface="Gill Sans"/>
            </a:endParaRPr>
          </a:p>
          <a:p>
            <a:pPr indent="-284969" lvl="1" marL="630000" rtl="0" algn="l">
              <a:lnSpc>
                <a:spcPct val="100000"/>
              </a:lnSpc>
              <a:spcBef>
                <a:spcPts val="920"/>
              </a:spcBef>
              <a:spcAft>
                <a:spcPts val="0"/>
              </a:spcAft>
              <a:buClr>
                <a:srgbClr val="8784C7"/>
              </a:buClr>
              <a:buSzPct val="92000"/>
              <a:buFont typeface="Courier New"/>
              <a:buChar char="o"/>
            </a:pPr>
            <a:r>
              <a:rPr lang="en-GB" sz="1600">
                <a:solidFill>
                  <a:srgbClr val="373545"/>
                </a:solidFill>
                <a:latin typeface="Gill Sans"/>
                <a:ea typeface="Gill Sans"/>
                <a:cs typeface="Gill Sans"/>
                <a:sym typeface="Gill Sans"/>
              </a:rPr>
              <a:t>Angiocardioscintigraphy for :</a:t>
            </a:r>
            <a:endParaRPr sz="1600">
              <a:solidFill>
                <a:srgbClr val="373545"/>
              </a:solidFill>
              <a:latin typeface="Gill Sans"/>
              <a:ea typeface="Gill Sans"/>
              <a:cs typeface="Gill Sans"/>
              <a:sym typeface="Gill Sans"/>
            </a:endParaRPr>
          </a:p>
          <a:p>
            <a:pPr indent="-267346" lvl="2" marL="879749" rtl="0" algn="l">
              <a:lnSpc>
                <a:spcPct val="100000"/>
              </a:lnSpc>
              <a:spcBef>
                <a:spcPts val="880"/>
              </a:spcBef>
              <a:spcAft>
                <a:spcPts val="0"/>
              </a:spcAft>
              <a:buClr>
                <a:srgbClr val="8784C7"/>
              </a:buClr>
              <a:buSzPct val="92000"/>
              <a:buFont typeface="Arial"/>
              <a:buChar char="•"/>
            </a:pPr>
            <a:r>
              <a:rPr lang="en-GB" sz="1400">
                <a:solidFill>
                  <a:srgbClr val="373545"/>
                </a:solidFill>
                <a:latin typeface="Gill Sans"/>
                <a:ea typeface="Gill Sans"/>
                <a:cs typeface="Gill Sans"/>
                <a:sym typeface="Gill Sans"/>
              </a:rPr>
              <a:t>Evaluation of ventricular ejection fraction</a:t>
            </a:r>
            <a:endParaRPr sz="1400">
              <a:solidFill>
                <a:srgbClr val="373545"/>
              </a:solidFill>
              <a:latin typeface="Gill Sans"/>
              <a:ea typeface="Gill Sans"/>
              <a:cs typeface="Gill Sans"/>
              <a:sym typeface="Gill Sans"/>
            </a:endParaRPr>
          </a:p>
          <a:p>
            <a:pPr indent="-267346" lvl="2" marL="879749" rtl="0" algn="l">
              <a:lnSpc>
                <a:spcPct val="100000"/>
              </a:lnSpc>
              <a:spcBef>
                <a:spcPts val="880"/>
              </a:spcBef>
              <a:spcAft>
                <a:spcPts val="0"/>
              </a:spcAft>
              <a:buClr>
                <a:srgbClr val="8784C7"/>
              </a:buClr>
              <a:buSzPct val="92000"/>
              <a:buFont typeface="Arial"/>
              <a:buChar char="•"/>
            </a:pPr>
            <a:r>
              <a:rPr lang="en-GB" sz="1400">
                <a:solidFill>
                  <a:srgbClr val="373545"/>
                </a:solidFill>
                <a:latin typeface="Gill Sans"/>
                <a:ea typeface="Gill Sans"/>
                <a:cs typeface="Gill Sans"/>
                <a:sym typeface="Gill Sans"/>
              </a:rPr>
              <a:t>Evaluation of global and regional cardiac wall motion</a:t>
            </a:r>
            <a:endParaRPr sz="1400">
              <a:solidFill>
                <a:srgbClr val="373545"/>
              </a:solidFill>
              <a:latin typeface="Gill Sans"/>
              <a:ea typeface="Gill Sans"/>
              <a:cs typeface="Gill Sans"/>
              <a:sym typeface="Gill Sans"/>
            </a:endParaRPr>
          </a:p>
          <a:p>
            <a:pPr indent="-267346" lvl="2" marL="879749" rtl="0" algn="l">
              <a:lnSpc>
                <a:spcPct val="100000"/>
              </a:lnSpc>
              <a:spcBef>
                <a:spcPts val="880"/>
              </a:spcBef>
              <a:spcAft>
                <a:spcPts val="0"/>
              </a:spcAft>
              <a:buClr>
                <a:srgbClr val="8784C7"/>
              </a:buClr>
              <a:buSzPct val="92000"/>
              <a:buFont typeface="Arial"/>
              <a:buChar char="•"/>
            </a:pPr>
            <a:r>
              <a:rPr lang="en-GB" sz="1400">
                <a:solidFill>
                  <a:srgbClr val="373545"/>
                </a:solidFill>
                <a:latin typeface="Gill Sans"/>
                <a:ea typeface="Gill Sans"/>
                <a:cs typeface="Gill Sans"/>
                <a:sym typeface="Gill Sans"/>
              </a:rPr>
              <a:t>Phase analysis of myocardial contractility</a:t>
            </a:r>
            <a:endParaRPr sz="1400">
              <a:solidFill>
                <a:srgbClr val="373545"/>
              </a:solidFill>
              <a:latin typeface="Gill Sans"/>
              <a:ea typeface="Gill Sans"/>
              <a:cs typeface="Gill Sans"/>
              <a:sym typeface="Gill Sans"/>
            </a:endParaRPr>
          </a:p>
          <a:p>
            <a:pPr indent="-284969" lvl="1" marL="630000" rtl="0" algn="l">
              <a:lnSpc>
                <a:spcPct val="100000"/>
              </a:lnSpc>
              <a:spcBef>
                <a:spcPts val="920"/>
              </a:spcBef>
              <a:spcAft>
                <a:spcPts val="0"/>
              </a:spcAft>
              <a:buClr>
                <a:srgbClr val="8784C7"/>
              </a:buClr>
              <a:buSzPct val="92000"/>
              <a:buFont typeface="Courier New"/>
              <a:buChar char="o"/>
            </a:pPr>
            <a:r>
              <a:rPr lang="en-GB" sz="1600">
                <a:solidFill>
                  <a:srgbClr val="373545"/>
                </a:solidFill>
                <a:latin typeface="Gill Sans"/>
                <a:ea typeface="Gill Sans"/>
                <a:cs typeface="Gill Sans"/>
                <a:sym typeface="Gill Sans"/>
              </a:rPr>
              <a:t>Organ perfusion and vascular abnormalities imaging</a:t>
            </a:r>
            <a:endParaRPr sz="1600">
              <a:solidFill>
                <a:srgbClr val="373545"/>
              </a:solidFill>
              <a:latin typeface="Gill Sans"/>
              <a:ea typeface="Gill Sans"/>
              <a:cs typeface="Gill Sans"/>
              <a:sym typeface="Gill Sans"/>
            </a:endParaRPr>
          </a:p>
          <a:p>
            <a:pPr indent="-284969" lvl="1" marL="630000" rtl="0" algn="l">
              <a:lnSpc>
                <a:spcPct val="100000"/>
              </a:lnSpc>
              <a:spcBef>
                <a:spcPts val="920"/>
              </a:spcBef>
              <a:spcAft>
                <a:spcPts val="0"/>
              </a:spcAft>
              <a:buClr>
                <a:srgbClr val="8784C7"/>
              </a:buClr>
              <a:buSzPct val="92000"/>
              <a:buFont typeface="Courier New"/>
              <a:buChar char="o"/>
            </a:pPr>
            <a:r>
              <a:rPr lang="en-GB" sz="1600">
                <a:solidFill>
                  <a:srgbClr val="373545"/>
                </a:solidFill>
                <a:latin typeface="Gill Sans"/>
                <a:ea typeface="Gill Sans"/>
                <a:cs typeface="Gill Sans"/>
                <a:sym typeface="Gill Sans"/>
              </a:rPr>
              <a:t>Diagnosis and localization of occult gastroenteritis bleeding</a:t>
            </a:r>
            <a:endParaRPr sz="1600">
              <a:solidFill>
                <a:srgbClr val="373545"/>
              </a:solidFill>
              <a:latin typeface="Gill Sans"/>
              <a:ea typeface="Gill Sans"/>
              <a:cs typeface="Gill Sans"/>
              <a:sym typeface="Gill Sans"/>
            </a:endParaRPr>
          </a:p>
          <a:p>
            <a:pPr indent="-284969" lvl="1" marL="630000" rtl="0" algn="l">
              <a:lnSpc>
                <a:spcPct val="100000"/>
              </a:lnSpc>
              <a:spcBef>
                <a:spcPts val="920"/>
              </a:spcBef>
              <a:spcAft>
                <a:spcPts val="0"/>
              </a:spcAft>
              <a:buClr>
                <a:srgbClr val="8784C7"/>
              </a:buClr>
              <a:buSzPct val="92000"/>
              <a:buFont typeface="Courier New"/>
              <a:buChar char="o"/>
            </a:pPr>
            <a:r>
              <a:rPr lang="en-GB" sz="1600">
                <a:solidFill>
                  <a:srgbClr val="373545"/>
                </a:solidFill>
                <a:latin typeface="Gill Sans"/>
                <a:ea typeface="Gill Sans"/>
                <a:cs typeface="Gill Sans"/>
                <a:sym typeface="Gill Sans"/>
              </a:rPr>
              <a:t>Determination of blood volume</a:t>
            </a:r>
            <a:endParaRPr sz="1600">
              <a:solidFill>
                <a:srgbClr val="373545"/>
              </a:solidFill>
              <a:latin typeface="Gill Sans"/>
              <a:ea typeface="Gill Sans"/>
              <a:cs typeface="Gill Sans"/>
              <a:sym typeface="Gill Sans"/>
            </a:endParaRPr>
          </a:p>
          <a:p>
            <a:pPr indent="-284969" lvl="1" marL="630000" rtl="0" algn="l">
              <a:lnSpc>
                <a:spcPct val="100000"/>
              </a:lnSpc>
              <a:spcBef>
                <a:spcPts val="920"/>
              </a:spcBef>
              <a:spcAft>
                <a:spcPts val="0"/>
              </a:spcAft>
              <a:buClr>
                <a:srgbClr val="8784C7"/>
              </a:buClr>
              <a:buSzPct val="92000"/>
              <a:buFont typeface="Courier New"/>
              <a:buChar char="o"/>
            </a:pPr>
            <a:r>
              <a:rPr lang="en-GB" sz="1600">
                <a:solidFill>
                  <a:srgbClr val="373545"/>
                </a:solidFill>
                <a:latin typeface="Gill Sans"/>
                <a:ea typeface="Gill Sans"/>
                <a:cs typeface="Gill Sans"/>
                <a:sym typeface="Gill Sans"/>
              </a:rPr>
              <a:t>Spleen scintigraphy</a:t>
            </a:r>
            <a:endParaRPr sz="1600">
              <a:solidFill>
                <a:srgbClr val="373545"/>
              </a:solidFill>
              <a:latin typeface="Gill Sans"/>
              <a:ea typeface="Gill Sans"/>
              <a:cs typeface="Gill Sans"/>
              <a:sym typeface="Gill Sans"/>
            </a:endParaRPr>
          </a:p>
          <a:p>
            <a:pPr indent="0" lvl="0" marL="0" rtl="0" algn="l">
              <a:spcBef>
                <a:spcPts val="0"/>
              </a:spcBef>
              <a:spcAft>
                <a:spcPts val="1200"/>
              </a:spcAft>
              <a:buNone/>
            </a:pPr>
            <a:r>
              <a:t/>
            </a:r>
            <a:endParaRPr/>
          </a:p>
        </p:txBody>
      </p:sp>
      <p:sp>
        <p:nvSpPr>
          <p:cNvPr id="146" name="Google Shape;146;p25"/>
          <p:cNvSpPr txBox="1"/>
          <p:nvPr>
            <p:ph idx="2" type="body"/>
          </p:nvPr>
        </p:nvSpPr>
        <p:spPr>
          <a:xfrm>
            <a:off x="4311600" y="1198050"/>
            <a:ext cx="4336200" cy="3416400"/>
          </a:xfrm>
          <a:prstGeom prst="rect">
            <a:avLst/>
          </a:prstGeom>
        </p:spPr>
        <p:txBody>
          <a:bodyPr anchorCtr="0" anchor="t" bIns="91425" lIns="91425" spcFirstLastPara="1" rIns="91425" wrap="square" tIns="91425">
            <a:normAutofit fontScale="77500" lnSpcReduction="20000"/>
          </a:bodyPr>
          <a:lstStyle/>
          <a:p>
            <a:pPr indent="0" lvl="0" marL="0" rtl="0" algn="l">
              <a:lnSpc>
                <a:spcPct val="100000"/>
              </a:lnSpc>
              <a:spcBef>
                <a:spcPts val="0"/>
              </a:spcBef>
              <a:spcAft>
                <a:spcPts val="0"/>
              </a:spcAft>
              <a:buNone/>
            </a:pPr>
            <a:r>
              <a:rPr b="1" lang="en-GB" sz="1929">
                <a:solidFill>
                  <a:schemeClr val="dk1"/>
                </a:solidFill>
                <a:latin typeface="Gill Sans"/>
                <a:ea typeface="Gill Sans"/>
                <a:cs typeface="Gill Sans"/>
                <a:sym typeface="Gill Sans"/>
              </a:rPr>
              <a:t>Stability:</a:t>
            </a:r>
            <a:r>
              <a:rPr lang="en-GB" sz="1800">
                <a:solidFill>
                  <a:srgbClr val="514DAA"/>
                </a:solidFill>
                <a:latin typeface="Gill Sans"/>
                <a:ea typeface="Gill Sans"/>
                <a:cs typeface="Gill Sans"/>
                <a:sym typeface="Gill Sans"/>
              </a:rPr>
              <a:t> </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lang="en-GB" sz="1671">
                <a:solidFill>
                  <a:srgbClr val="373545"/>
                </a:solidFill>
              </a:rPr>
              <a:t>3 hours after completion of labelling procedure below 25 </a:t>
            </a:r>
            <a:r>
              <a:rPr lang="en-GB" sz="1671">
                <a:solidFill>
                  <a:srgbClr val="373545"/>
                </a:solidFill>
              </a:rPr>
              <a:t>C</a:t>
            </a:r>
            <a:endParaRPr sz="1671">
              <a:solidFill>
                <a:srgbClr val="373545"/>
              </a:solidFill>
            </a:endParaRPr>
          </a:p>
          <a:p>
            <a:pPr indent="0" lvl="0" marL="0" rtl="0" algn="l">
              <a:lnSpc>
                <a:spcPct val="100000"/>
              </a:lnSpc>
              <a:spcBef>
                <a:spcPts val="960"/>
              </a:spcBef>
              <a:spcAft>
                <a:spcPts val="0"/>
              </a:spcAft>
              <a:buNone/>
            </a:pPr>
            <a:r>
              <a:rPr lang="en-GB" sz="1800">
                <a:solidFill>
                  <a:srgbClr val="514DAA"/>
                </a:solidFill>
                <a:latin typeface="Gill Sans"/>
                <a:ea typeface="Gill Sans"/>
                <a:cs typeface="Gill Sans"/>
                <a:sym typeface="Gill Sans"/>
              </a:rPr>
              <a:t>Expiration: </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ct val="92000"/>
              <a:buFont typeface="Arial"/>
              <a:buNone/>
            </a:pPr>
            <a:r>
              <a:rPr lang="en-GB" sz="1800">
                <a:solidFill>
                  <a:srgbClr val="373545"/>
                </a:solidFill>
                <a:latin typeface="Gill Sans"/>
                <a:ea typeface="Gill Sans"/>
                <a:cs typeface="Gill Sans"/>
                <a:sym typeface="Gill Sans"/>
              </a:rPr>
              <a:t>The shelf life of the kit is 1 year from the day of manufacture</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ct val="92000"/>
              <a:buFont typeface="Arial"/>
              <a:buNone/>
            </a:pPr>
            <a:r>
              <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lang="en-GB" sz="1800">
                <a:solidFill>
                  <a:srgbClr val="514DAA"/>
                </a:solidFill>
                <a:latin typeface="Gill Sans"/>
                <a:ea typeface="Gill Sans"/>
                <a:cs typeface="Gill Sans"/>
                <a:sym typeface="Gill Sans"/>
              </a:rPr>
              <a:t>Storage:</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ct val="92000"/>
              <a:buFont typeface="Arial"/>
              <a:buNone/>
            </a:pPr>
            <a:r>
              <a:rPr lang="en-GB" sz="1800">
                <a:solidFill>
                  <a:srgbClr val="373545"/>
                </a:solidFill>
                <a:latin typeface="Gill Sans"/>
                <a:ea typeface="Gill Sans"/>
                <a:cs typeface="Gill Sans"/>
                <a:sym typeface="Gill Sans"/>
              </a:rPr>
              <a:t>At temperature from 2 C to 8 C  </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ct val="92000"/>
              <a:buFont typeface="Arial"/>
              <a:buNone/>
            </a:pPr>
            <a:r>
              <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lang="en-GB" sz="1800">
                <a:solidFill>
                  <a:srgbClr val="514DAA"/>
                </a:solidFill>
                <a:latin typeface="Gill Sans"/>
                <a:ea typeface="Gill Sans"/>
                <a:cs typeface="Gill Sans"/>
                <a:sym typeface="Gill Sans"/>
              </a:rPr>
              <a:t>Package:</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ct val="92000"/>
              <a:buFont typeface="Arial"/>
              <a:buNone/>
            </a:pPr>
            <a:r>
              <a:rPr lang="en-GB" sz="1800">
                <a:solidFill>
                  <a:srgbClr val="373545"/>
                </a:solidFill>
                <a:latin typeface="Gill Sans"/>
                <a:ea typeface="Gill Sans"/>
                <a:cs typeface="Gill Sans"/>
                <a:sym typeface="Gill Sans"/>
              </a:rPr>
              <a:t>3 or 6 vials in the cardboard box</a:t>
            </a:r>
            <a:endParaRPr/>
          </a:p>
        </p:txBody>
      </p:sp>
      <p:pic>
        <p:nvPicPr>
          <p:cNvPr id="147" name="Google Shape;147;p25"/>
          <p:cNvPicPr preferRelativeResize="0"/>
          <p:nvPr/>
        </p:nvPicPr>
        <p:blipFill>
          <a:blip r:embed="rId3">
            <a:alphaModFix/>
          </a:blip>
          <a:stretch>
            <a:fillRect/>
          </a:stretch>
        </p:blipFill>
        <p:spPr>
          <a:xfrm>
            <a:off x="7114500" y="2954775"/>
            <a:ext cx="1826275" cy="13679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6"/>
          <p:cNvSpPr txBox="1"/>
          <p:nvPr>
            <p:ph type="title"/>
          </p:nvPr>
        </p:nvSpPr>
        <p:spPr>
          <a:xfrm>
            <a:off x="311700" y="390300"/>
            <a:ext cx="8520600" cy="67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GB" sz="2120">
                <a:solidFill>
                  <a:schemeClr val="accent1"/>
                </a:solidFill>
                <a:latin typeface="Gill Sans"/>
                <a:ea typeface="Gill Sans"/>
                <a:cs typeface="Gill Sans"/>
                <a:sym typeface="Gill Sans"/>
              </a:rPr>
              <a:t>NANOTOP, 0.5mg</a:t>
            </a:r>
            <a:endParaRPr b="1" sz="2120">
              <a:solidFill>
                <a:schemeClr val="accent1"/>
              </a:solidFill>
              <a:latin typeface="Gill Sans"/>
              <a:ea typeface="Gill Sans"/>
              <a:cs typeface="Gill Sans"/>
              <a:sym typeface="Gill Sans"/>
            </a:endParaRPr>
          </a:p>
          <a:p>
            <a:pPr indent="0" lvl="0" marL="0" rtl="0" algn="l">
              <a:spcBef>
                <a:spcPts val="0"/>
              </a:spcBef>
              <a:spcAft>
                <a:spcPts val="0"/>
              </a:spcAft>
              <a:buSzPts val="990"/>
              <a:buNone/>
            </a:pPr>
            <a:r>
              <a:rPr b="1" lang="en-GB" sz="1720">
                <a:latin typeface="Gill Sans"/>
                <a:ea typeface="Gill Sans"/>
                <a:cs typeface="Gill Sans"/>
                <a:sym typeface="Gill Sans"/>
              </a:rPr>
              <a:t>ROTOP, kit for Radiophamaceutical</a:t>
            </a:r>
            <a:endParaRPr b="1" sz="1720">
              <a:latin typeface="Gill Sans"/>
              <a:ea typeface="Gill Sans"/>
              <a:cs typeface="Gill Sans"/>
              <a:sym typeface="Gill Sans"/>
            </a:endParaRPr>
          </a:p>
          <a:p>
            <a:pPr indent="0" lvl="0" marL="0" rtl="0" algn="l">
              <a:spcBef>
                <a:spcPts val="0"/>
              </a:spcBef>
              <a:spcAft>
                <a:spcPts val="0"/>
              </a:spcAft>
              <a:buSzPts val="990"/>
              <a:buNone/>
            </a:pPr>
            <a:r>
              <a:t/>
            </a:r>
            <a:endParaRPr sz="2520"/>
          </a:p>
        </p:txBody>
      </p:sp>
      <p:sp>
        <p:nvSpPr>
          <p:cNvPr id="153" name="Google Shape;153;p2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b="1" lang="en-GB" sz="1918">
                <a:solidFill>
                  <a:schemeClr val="dk1"/>
                </a:solidFill>
                <a:latin typeface="Gill Sans"/>
                <a:ea typeface="Gill Sans"/>
                <a:cs typeface="Gill Sans"/>
                <a:sym typeface="Gill Sans"/>
              </a:rPr>
              <a:t>Qualitative and quantitative composition:</a:t>
            </a:r>
            <a:endParaRPr b="1" sz="1918">
              <a:solidFill>
                <a:schemeClr val="dk1"/>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ts val="1656"/>
              <a:buFont typeface="Arial"/>
              <a:buNone/>
            </a:pPr>
            <a:r>
              <a:rPr lang="en-GB" sz="1682">
                <a:solidFill>
                  <a:srgbClr val="373545"/>
                </a:solidFill>
              </a:rPr>
              <a:t>human albumin, denaturated 0.5 mg more than 95 % smaller than 80 nm</a:t>
            </a:r>
            <a:endParaRPr sz="1682">
              <a:solidFill>
                <a:srgbClr val="373545"/>
              </a:solidFill>
            </a:endParaRPr>
          </a:p>
          <a:p>
            <a:pPr indent="0" lvl="0" marL="0" rtl="0" algn="l">
              <a:lnSpc>
                <a:spcPct val="100000"/>
              </a:lnSpc>
              <a:spcBef>
                <a:spcPts val="960"/>
              </a:spcBef>
              <a:spcAft>
                <a:spcPts val="0"/>
              </a:spcAft>
              <a:buNone/>
            </a:pPr>
            <a:r>
              <a:rPr b="1" lang="en-GB" sz="1800">
                <a:solidFill>
                  <a:schemeClr val="dk1"/>
                </a:solidFill>
                <a:latin typeface="Gill Sans"/>
                <a:ea typeface="Gill Sans"/>
                <a:cs typeface="Gill Sans"/>
                <a:sym typeface="Gill Sans"/>
              </a:rPr>
              <a:t>Indication: </a:t>
            </a:r>
            <a:endParaRPr b="1" sz="1800">
              <a:solidFill>
                <a:schemeClr val="dk1"/>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ts val="1656"/>
              <a:buFont typeface="Arial"/>
              <a:buNone/>
            </a:pPr>
            <a:r>
              <a:rPr lang="en-GB" sz="1500">
                <a:solidFill>
                  <a:srgbClr val="373545"/>
                </a:solidFill>
              </a:rPr>
              <a:t>Sentinel Node detection in malignant melanoma and breast cancer, lymphatic scanning, and bone marrow scanning.</a:t>
            </a:r>
            <a:endParaRPr sz="1500">
              <a:solidFill>
                <a:srgbClr val="373545"/>
              </a:solidFill>
            </a:endParaRPr>
          </a:p>
          <a:p>
            <a:pPr indent="0" lvl="0" marL="0" rtl="0" algn="l">
              <a:lnSpc>
                <a:spcPct val="100000"/>
              </a:lnSpc>
              <a:spcBef>
                <a:spcPts val="960"/>
              </a:spcBef>
              <a:spcAft>
                <a:spcPts val="0"/>
              </a:spcAft>
              <a:buNone/>
            </a:pPr>
            <a:r>
              <a:rPr b="1" lang="en-GB" sz="1700">
                <a:solidFill>
                  <a:schemeClr val="dk1"/>
                </a:solidFill>
                <a:latin typeface="Gill Sans"/>
                <a:ea typeface="Gill Sans"/>
                <a:cs typeface="Gill Sans"/>
                <a:sym typeface="Gill Sans"/>
              </a:rPr>
              <a:t>Stability:</a:t>
            </a:r>
            <a:r>
              <a:rPr lang="en-GB" sz="1800">
                <a:solidFill>
                  <a:srgbClr val="514DAA"/>
                </a:solidFill>
                <a:latin typeface="Gill Sans"/>
                <a:ea typeface="Gill Sans"/>
                <a:cs typeface="Gill Sans"/>
                <a:sym typeface="Gill Sans"/>
              </a:rPr>
              <a:t> </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ts val="1656"/>
              <a:buFont typeface="Arial"/>
              <a:buNone/>
            </a:pPr>
            <a:r>
              <a:rPr lang="en-GB" sz="1500">
                <a:solidFill>
                  <a:srgbClr val="373545"/>
                </a:solidFill>
              </a:rPr>
              <a:t>6 hrs after labelling at room temperature.</a:t>
            </a:r>
            <a:endParaRPr sz="1500">
              <a:solidFill>
                <a:srgbClr val="373545"/>
              </a:solidFill>
            </a:endParaRPr>
          </a:p>
          <a:p>
            <a:pPr indent="0" lvl="0" marL="0" rtl="0" algn="l">
              <a:spcBef>
                <a:spcPts val="0"/>
              </a:spcBef>
              <a:spcAft>
                <a:spcPts val="1200"/>
              </a:spcAft>
              <a:buNone/>
            </a:pPr>
            <a:r>
              <a:t/>
            </a:r>
            <a:endParaRPr/>
          </a:p>
        </p:txBody>
      </p:sp>
      <p:sp>
        <p:nvSpPr>
          <p:cNvPr id="154" name="Google Shape;154;p2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GB" sz="1700">
                <a:latin typeface="Gill Sans"/>
                <a:ea typeface="Gill Sans"/>
                <a:cs typeface="Gill Sans"/>
                <a:sym typeface="Gill Sans"/>
              </a:rPr>
              <a:t>Expiration: </a:t>
            </a:r>
            <a:r>
              <a:rPr lang="en-GB" sz="1500"/>
              <a:t>24 months after production.</a:t>
            </a:r>
            <a:endParaRPr sz="1500"/>
          </a:p>
          <a:p>
            <a:pPr indent="0" lvl="0" marL="0" rtl="0" algn="l">
              <a:spcBef>
                <a:spcPts val="1200"/>
              </a:spcBef>
              <a:spcAft>
                <a:spcPts val="0"/>
              </a:spcAft>
              <a:buNone/>
            </a:pPr>
            <a:r>
              <a:rPr b="1" lang="en-GB" sz="1800">
                <a:latin typeface="Gill Sans"/>
                <a:ea typeface="Gill Sans"/>
                <a:cs typeface="Gill Sans"/>
                <a:sym typeface="Gill Sans"/>
              </a:rPr>
              <a:t>Storage: </a:t>
            </a:r>
            <a:r>
              <a:rPr lang="en-GB" sz="1600"/>
              <a:t>below 25 C.</a:t>
            </a:r>
            <a:endParaRPr sz="1600"/>
          </a:p>
          <a:p>
            <a:pPr indent="0" lvl="0" marL="0" rtl="0" algn="l">
              <a:spcBef>
                <a:spcPts val="1200"/>
              </a:spcBef>
              <a:spcAft>
                <a:spcPts val="1200"/>
              </a:spcAft>
              <a:buNone/>
            </a:pPr>
            <a:r>
              <a:rPr b="1" lang="en-GB" sz="1700">
                <a:solidFill>
                  <a:schemeClr val="dk1"/>
                </a:solidFill>
                <a:latin typeface="Gill Sans"/>
                <a:ea typeface="Gill Sans"/>
                <a:cs typeface="Gill Sans"/>
                <a:sym typeface="Gill Sans"/>
              </a:rPr>
              <a:t>Package: </a:t>
            </a:r>
            <a:r>
              <a:rPr lang="en-GB" sz="1500">
                <a:solidFill>
                  <a:schemeClr val="dk1"/>
                </a:solidFill>
                <a:latin typeface="Gill Sans"/>
                <a:ea typeface="Gill Sans"/>
                <a:cs typeface="Gill Sans"/>
                <a:sym typeface="Gill Sans"/>
              </a:rPr>
              <a:t>5 vials.</a:t>
            </a:r>
            <a:endParaRPr sz="1500">
              <a:solidFill>
                <a:schemeClr val="dk1"/>
              </a:solidFill>
              <a:latin typeface="Gill Sans"/>
              <a:ea typeface="Gill Sans"/>
              <a:cs typeface="Gill Sans"/>
              <a:sym typeface="Gill Sans"/>
            </a:endParaRPr>
          </a:p>
        </p:txBody>
      </p:sp>
      <p:pic>
        <p:nvPicPr>
          <p:cNvPr id="155" name="Google Shape;155;p26"/>
          <p:cNvPicPr preferRelativeResize="0"/>
          <p:nvPr/>
        </p:nvPicPr>
        <p:blipFill>
          <a:blip r:embed="rId3">
            <a:alphaModFix/>
          </a:blip>
          <a:stretch>
            <a:fillRect/>
          </a:stretch>
        </p:blipFill>
        <p:spPr>
          <a:xfrm>
            <a:off x="5239825" y="2693700"/>
            <a:ext cx="3031749" cy="20239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en-GB" sz="2420">
                <a:solidFill>
                  <a:schemeClr val="accent1"/>
                </a:solidFill>
                <a:latin typeface="Gill Sans"/>
                <a:ea typeface="Gill Sans"/>
                <a:cs typeface="Gill Sans"/>
                <a:sym typeface="Gill Sans"/>
              </a:rPr>
              <a:t>TroDAT-1(GMS)</a:t>
            </a:r>
            <a:endParaRPr b="1" sz="2420">
              <a:solidFill>
                <a:schemeClr val="accent1"/>
              </a:solidFill>
              <a:latin typeface="Gill Sans"/>
              <a:ea typeface="Gill Sans"/>
              <a:cs typeface="Gill Sans"/>
              <a:sym typeface="Gill Sans"/>
            </a:endParaRPr>
          </a:p>
        </p:txBody>
      </p:sp>
      <p:sp>
        <p:nvSpPr>
          <p:cNvPr id="161" name="Google Shape;161;p2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fontScale="85000" lnSpcReduction="20000"/>
          </a:bodyPr>
          <a:lstStyle/>
          <a:p>
            <a:pPr indent="0" lvl="0" marL="0" rtl="0" algn="l">
              <a:lnSpc>
                <a:spcPct val="100000"/>
              </a:lnSpc>
              <a:spcBef>
                <a:spcPts val="0"/>
              </a:spcBef>
              <a:spcAft>
                <a:spcPts val="0"/>
              </a:spcAft>
              <a:buNone/>
            </a:pPr>
            <a:r>
              <a:rPr b="1" lang="en-GB" sz="1618">
                <a:solidFill>
                  <a:schemeClr val="dk1"/>
                </a:solidFill>
                <a:latin typeface="Gill Sans"/>
                <a:ea typeface="Gill Sans"/>
                <a:cs typeface="Gill Sans"/>
                <a:sym typeface="Gill Sans"/>
              </a:rPr>
              <a:t>Qualitative and quantitative composition: </a:t>
            </a:r>
            <a:r>
              <a:rPr lang="en-GB"/>
              <a:t>Each 10 ml-vial contains a pre-dispensed mixture of 126 μg TRODAT-1·3HCl. No bacteriostatic preservative is present.</a:t>
            </a:r>
            <a:endParaRPr/>
          </a:p>
          <a:p>
            <a:pPr indent="0" lvl="0" marL="0" rtl="0" algn="l">
              <a:spcBef>
                <a:spcPts val="0"/>
              </a:spcBef>
              <a:spcAft>
                <a:spcPts val="0"/>
              </a:spcAft>
              <a:buNone/>
            </a:pPr>
            <a:r>
              <a:rPr b="1" lang="en-GB" sz="1600">
                <a:solidFill>
                  <a:schemeClr val="dk1"/>
                </a:solidFill>
                <a:latin typeface="Gill Sans"/>
                <a:ea typeface="Gill Sans"/>
                <a:cs typeface="Gill Sans"/>
                <a:sym typeface="Gill Sans"/>
              </a:rPr>
              <a:t>Indications:</a:t>
            </a:r>
            <a:r>
              <a:rPr lang="en-GB"/>
              <a:t> Imaging of dopamine transporters located in the dopaminergic presynaptic neuron terminals in the striatum.</a:t>
            </a:r>
            <a:endParaRPr/>
          </a:p>
          <a:p>
            <a:pPr indent="0" lvl="0" marL="0" rtl="0" algn="l">
              <a:spcBef>
                <a:spcPts val="1200"/>
              </a:spcBef>
              <a:spcAft>
                <a:spcPts val="0"/>
              </a:spcAft>
              <a:buNone/>
            </a:pPr>
            <a:r>
              <a:rPr b="1" lang="en-GB" sz="1635">
                <a:solidFill>
                  <a:schemeClr val="dk1"/>
                </a:solidFill>
                <a:latin typeface="Gill Sans"/>
                <a:ea typeface="Gill Sans"/>
                <a:cs typeface="Gill Sans"/>
                <a:sym typeface="Gill Sans"/>
              </a:rPr>
              <a:t>Clinical Utility of Tc-TroDAT-1 :</a:t>
            </a:r>
            <a:endParaRPr b="1" sz="1635">
              <a:solidFill>
                <a:schemeClr val="dk1"/>
              </a:solidFill>
              <a:latin typeface="Gill Sans"/>
              <a:ea typeface="Gill Sans"/>
              <a:cs typeface="Gill Sans"/>
              <a:sym typeface="Gill Sans"/>
            </a:endParaRPr>
          </a:p>
          <a:p>
            <a:pPr indent="0" lvl="0" marL="0" rtl="0" algn="l">
              <a:spcBef>
                <a:spcPts val="1200"/>
              </a:spcBef>
              <a:spcAft>
                <a:spcPts val="1200"/>
              </a:spcAft>
              <a:buNone/>
            </a:pPr>
            <a:r>
              <a:rPr lang="en-GB"/>
              <a:t>Tc-99m-TRODAT-1 binds to the dopamine transporters (DAT) located on the presynaptic nerve endings in striatum. When neuronal degeneration is present, the numbers of DAT are significantly reduced. By detecting the binding of Tc-99m-TRODAT-1 to the dopamine Transporters, physician will have a clear visualization of dopamine transporter integrity and consequently an accurate diagnosis of disease.. </a:t>
            </a:r>
            <a:endParaRPr/>
          </a:p>
        </p:txBody>
      </p:sp>
      <p:sp>
        <p:nvSpPr>
          <p:cNvPr id="162" name="Google Shape;162;p2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906"/>
              </a:spcBef>
              <a:spcAft>
                <a:spcPts val="0"/>
              </a:spcAft>
              <a:buNone/>
            </a:pPr>
            <a:r>
              <a:rPr b="1" lang="en-GB" sz="1700">
                <a:solidFill>
                  <a:srgbClr val="373545"/>
                </a:solidFill>
                <a:latin typeface="Gill Sans"/>
                <a:ea typeface="Gill Sans"/>
                <a:cs typeface="Gill Sans"/>
                <a:sym typeface="Gill Sans"/>
              </a:rPr>
              <a:t>Reported Clinical Application: </a:t>
            </a:r>
            <a:endParaRPr sz="1700">
              <a:solidFill>
                <a:srgbClr val="373545"/>
              </a:solidFill>
              <a:latin typeface="Gill Sans"/>
              <a:ea typeface="Gill Sans"/>
              <a:cs typeface="Gill Sans"/>
              <a:sym typeface="Gill Sans"/>
            </a:endParaRPr>
          </a:p>
          <a:p>
            <a:pPr indent="0" lvl="0" marL="0" rtl="0" algn="l">
              <a:lnSpc>
                <a:spcPct val="100000"/>
              </a:lnSpc>
              <a:spcBef>
                <a:spcPts val="906"/>
              </a:spcBef>
              <a:spcAft>
                <a:spcPts val="0"/>
              </a:spcAft>
              <a:buNone/>
            </a:pPr>
            <a:r>
              <a:rPr lang="en-GB" sz="1300">
                <a:solidFill>
                  <a:srgbClr val="373545"/>
                </a:solidFill>
              </a:rPr>
              <a:t>Clinically uncertain Parkinsonian Syndromes.</a:t>
            </a:r>
            <a:endParaRPr sz="1300">
              <a:solidFill>
                <a:srgbClr val="373545"/>
              </a:solidFill>
            </a:endParaRPr>
          </a:p>
          <a:p>
            <a:pPr indent="0" lvl="0" marL="0" rtl="0" algn="l">
              <a:lnSpc>
                <a:spcPct val="100000"/>
              </a:lnSpc>
              <a:spcBef>
                <a:spcPts val="906"/>
              </a:spcBef>
              <a:spcAft>
                <a:spcPts val="0"/>
              </a:spcAft>
              <a:buClr>
                <a:schemeClr val="dk1"/>
              </a:buClr>
              <a:buSzPts val="1656"/>
              <a:buFont typeface="Arial"/>
              <a:buNone/>
            </a:pPr>
            <a:r>
              <a:rPr lang="en-GB" sz="1300">
                <a:solidFill>
                  <a:srgbClr val="373545"/>
                </a:solidFill>
              </a:rPr>
              <a:t>To differentiate essential tremor from parkinson ian syndromes related to idiopatic parkinson’s disease , multiple system Atrophy and Progressive Supranuclear Palsy .</a:t>
            </a:r>
            <a:endParaRPr sz="1300">
              <a:solidFill>
                <a:srgbClr val="373545"/>
              </a:solidFill>
            </a:endParaRPr>
          </a:p>
          <a:p>
            <a:pPr indent="0" lvl="0" marL="0" rtl="0" algn="l">
              <a:lnSpc>
                <a:spcPct val="100000"/>
              </a:lnSpc>
              <a:spcBef>
                <a:spcPts val="906"/>
              </a:spcBef>
              <a:spcAft>
                <a:spcPts val="0"/>
              </a:spcAft>
              <a:buClr>
                <a:schemeClr val="dk1"/>
              </a:buClr>
              <a:buSzPts val="1656"/>
              <a:buFont typeface="Arial"/>
              <a:buNone/>
            </a:pPr>
            <a:r>
              <a:rPr b="1" lang="en-GB" sz="1700">
                <a:solidFill>
                  <a:srgbClr val="373545"/>
                </a:solidFill>
                <a:latin typeface="Gill Sans"/>
                <a:ea typeface="Gill Sans"/>
                <a:cs typeface="Gill Sans"/>
                <a:sym typeface="Gill Sans"/>
              </a:rPr>
              <a:t>Storage</a:t>
            </a:r>
            <a:r>
              <a:rPr lang="en-GB" sz="1700">
                <a:solidFill>
                  <a:srgbClr val="373545"/>
                </a:solidFill>
                <a:latin typeface="Gill Sans"/>
                <a:ea typeface="Gill Sans"/>
                <a:cs typeface="Gill Sans"/>
                <a:sym typeface="Gill Sans"/>
              </a:rPr>
              <a:t>:</a:t>
            </a:r>
            <a:r>
              <a:rPr lang="en-GB">
                <a:solidFill>
                  <a:srgbClr val="373545"/>
                </a:solidFill>
                <a:latin typeface="Gill Sans"/>
                <a:ea typeface="Gill Sans"/>
                <a:cs typeface="Gill Sans"/>
                <a:sym typeface="Gill Sans"/>
              </a:rPr>
              <a:t> below 30°C and protected from light.</a:t>
            </a:r>
            <a:endParaRPr>
              <a:solidFill>
                <a:srgbClr val="373545"/>
              </a:solidFill>
              <a:latin typeface="Gill Sans"/>
              <a:ea typeface="Gill Sans"/>
              <a:cs typeface="Gill Sans"/>
              <a:sym typeface="Gill Sans"/>
            </a:endParaRPr>
          </a:p>
          <a:p>
            <a:pPr indent="0" lvl="0" marL="0" rtl="0" algn="l">
              <a:lnSpc>
                <a:spcPct val="100000"/>
              </a:lnSpc>
              <a:spcBef>
                <a:spcPts val="906"/>
              </a:spcBef>
              <a:spcAft>
                <a:spcPts val="0"/>
              </a:spcAft>
              <a:buClr>
                <a:schemeClr val="dk1"/>
              </a:buClr>
              <a:buSzPts val="1656"/>
              <a:buFont typeface="Arial"/>
              <a:buNone/>
            </a:pPr>
            <a:r>
              <a:rPr b="1" lang="en-GB" sz="1700">
                <a:solidFill>
                  <a:srgbClr val="373545"/>
                </a:solidFill>
                <a:latin typeface="Gill Sans"/>
                <a:ea typeface="Gill Sans"/>
                <a:cs typeface="Gill Sans"/>
                <a:sym typeface="Gill Sans"/>
              </a:rPr>
              <a:t>Expiration: </a:t>
            </a:r>
            <a:r>
              <a:rPr lang="en-GB">
                <a:solidFill>
                  <a:srgbClr val="373545"/>
                </a:solidFill>
                <a:latin typeface="Gill Sans"/>
                <a:ea typeface="Gill Sans"/>
                <a:cs typeface="Gill Sans"/>
                <a:sym typeface="Gill Sans"/>
              </a:rPr>
              <a:t>4 hours.</a:t>
            </a:r>
            <a:endParaRPr b="1" sz="1700">
              <a:solidFill>
                <a:srgbClr val="373545"/>
              </a:solidFill>
              <a:latin typeface="Gill Sans"/>
              <a:ea typeface="Gill Sans"/>
              <a:cs typeface="Gill Sans"/>
              <a:sym typeface="Gill Sans"/>
            </a:endParaRPr>
          </a:p>
          <a:p>
            <a:pPr indent="0" lvl="0" marL="0" rtl="0" algn="l">
              <a:lnSpc>
                <a:spcPct val="100000"/>
              </a:lnSpc>
              <a:spcBef>
                <a:spcPts val="906"/>
              </a:spcBef>
              <a:spcAft>
                <a:spcPts val="0"/>
              </a:spcAft>
              <a:buClr>
                <a:schemeClr val="dk1"/>
              </a:buClr>
              <a:buSzPts val="1656"/>
              <a:buFont typeface="Arial"/>
              <a:buNone/>
            </a:pPr>
            <a:r>
              <a:rPr b="1" lang="en-GB" sz="1700">
                <a:solidFill>
                  <a:srgbClr val="373545"/>
                </a:solidFill>
                <a:latin typeface="Gill Sans"/>
                <a:ea typeface="Gill Sans"/>
                <a:cs typeface="Gill Sans"/>
                <a:sym typeface="Gill Sans"/>
              </a:rPr>
              <a:t>Package: </a:t>
            </a:r>
            <a:r>
              <a:rPr lang="en-GB">
                <a:solidFill>
                  <a:srgbClr val="373545"/>
                </a:solidFill>
                <a:latin typeface="Gill Sans"/>
                <a:ea typeface="Gill Sans"/>
                <a:cs typeface="Gill Sans"/>
                <a:sym typeface="Gill Sans"/>
              </a:rPr>
              <a:t>5 or 30 vials .</a:t>
            </a:r>
            <a:endParaRPr>
              <a:solidFill>
                <a:srgbClr val="373545"/>
              </a:solidFill>
              <a:latin typeface="Gill Sans"/>
              <a:ea typeface="Gill Sans"/>
              <a:cs typeface="Gill Sans"/>
              <a:sym typeface="Gill Sans"/>
            </a:endParaRPr>
          </a:p>
          <a:p>
            <a:pPr indent="0" lvl="0" marL="0" rtl="0" algn="l">
              <a:spcBef>
                <a:spcPts val="0"/>
              </a:spcBef>
              <a:spcAft>
                <a:spcPts val="1200"/>
              </a:spcAft>
              <a:buNone/>
            </a:pPr>
            <a:r>
              <a:t/>
            </a:r>
            <a:endParaRPr/>
          </a:p>
        </p:txBody>
      </p:sp>
      <p:pic>
        <p:nvPicPr>
          <p:cNvPr id="163" name="Google Shape;163;p27"/>
          <p:cNvPicPr preferRelativeResize="0"/>
          <p:nvPr/>
        </p:nvPicPr>
        <p:blipFill>
          <a:blip r:embed="rId3">
            <a:alphaModFix/>
          </a:blip>
          <a:stretch>
            <a:fillRect/>
          </a:stretch>
        </p:blipFill>
        <p:spPr>
          <a:xfrm>
            <a:off x="6976550" y="3170800"/>
            <a:ext cx="1855750" cy="9897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8"/>
          <p:cNvSpPr txBox="1"/>
          <p:nvPr>
            <p:ph type="title"/>
          </p:nvPr>
        </p:nvSpPr>
        <p:spPr>
          <a:xfrm>
            <a:off x="311700" y="173275"/>
            <a:ext cx="8520600" cy="77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sz="2911">
                <a:solidFill>
                  <a:srgbClr val="514DAA"/>
                </a:solidFill>
                <a:latin typeface="Gill Sans"/>
                <a:ea typeface="Gill Sans"/>
                <a:cs typeface="Gill Sans"/>
                <a:sym typeface="Gill Sans"/>
              </a:rPr>
              <a:t>MAA Radiopharma</a:t>
            </a:r>
            <a:endParaRPr sz="2911">
              <a:solidFill>
                <a:srgbClr val="514DAA"/>
              </a:solidFill>
              <a:latin typeface="Gill Sans"/>
              <a:ea typeface="Gill Sans"/>
              <a:cs typeface="Gill Sans"/>
              <a:sym typeface="Gill Sans"/>
            </a:endParaRPr>
          </a:p>
          <a:p>
            <a:pPr indent="0" lvl="0" marL="0" rtl="0" algn="l">
              <a:spcBef>
                <a:spcPts val="0"/>
              </a:spcBef>
              <a:spcAft>
                <a:spcPts val="0"/>
              </a:spcAft>
              <a:buNone/>
            </a:pPr>
            <a:r>
              <a:rPr lang="en-GB" sz="2022">
                <a:solidFill>
                  <a:srgbClr val="1D1D1B"/>
                </a:solidFill>
              </a:rPr>
              <a:t>Bacon-Radiopharmaceuticals</a:t>
            </a:r>
            <a:endParaRPr sz="2022">
              <a:solidFill>
                <a:srgbClr val="1D1D1B"/>
              </a:solidFill>
            </a:endParaRPr>
          </a:p>
          <a:p>
            <a:pPr indent="0" lvl="0" marL="0" rtl="0" algn="l">
              <a:spcBef>
                <a:spcPts val="0"/>
              </a:spcBef>
              <a:spcAft>
                <a:spcPts val="0"/>
              </a:spcAft>
              <a:buNone/>
            </a:pPr>
            <a:r>
              <a:t/>
            </a:r>
            <a:endParaRPr/>
          </a:p>
        </p:txBody>
      </p:sp>
      <p:sp>
        <p:nvSpPr>
          <p:cNvPr id="169" name="Google Shape;169;p2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fontScale="92500" lnSpcReduction="20000"/>
          </a:bodyPr>
          <a:lstStyle/>
          <a:p>
            <a:pPr indent="0" lvl="0" marL="0" rtl="0" algn="l">
              <a:lnSpc>
                <a:spcPct val="100000"/>
              </a:lnSpc>
              <a:spcBef>
                <a:spcPts val="0"/>
              </a:spcBef>
              <a:spcAft>
                <a:spcPts val="0"/>
              </a:spcAft>
              <a:buNone/>
            </a:pPr>
            <a:r>
              <a:rPr b="1" lang="en-GB" sz="1800">
                <a:solidFill>
                  <a:srgbClr val="1D1D1B"/>
                </a:solidFill>
                <a:latin typeface="Gill Sans"/>
                <a:ea typeface="Gill Sans"/>
                <a:cs typeface="Gill Sans"/>
                <a:sym typeface="Gill Sans"/>
              </a:rPr>
              <a:t>Qualitative and quantitative composition:</a:t>
            </a:r>
            <a:endParaRPr b="1" sz="1800">
              <a:solidFill>
                <a:srgbClr val="1D1D1B"/>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ct val="110400"/>
              <a:buFont typeface="Arial"/>
              <a:buNone/>
            </a:pPr>
            <a:r>
              <a:rPr lang="en-GB" sz="1500">
                <a:solidFill>
                  <a:srgbClr val="373545"/>
                </a:solidFill>
              </a:rPr>
              <a:t>Albumin Macroaggregated 2.0 mg Stannous chloride dihydrate 0.2 mg Sodium acetate 80 mg.</a:t>
            </a:r>
            <a:endParaRPr sz="1500">
              <a:solidFill>
                <a:srgbClr val="373545"/>
              </a:solidFill>
            </a:endParaRPr>
          </a:p>
          <a:p>
            <a:pPr indent="0" lvl="0" marL="0" rtl="0" algn="l">
              <a:lnSpc>
                <a:spcPct val="100000"/>
              </a:lnSpc>
              <a:spcBef>
                <a:spcPts val="960"/>
              </a:spcBef>
              <a:spcAft>
                <a:spcPts val="0"/>
              </a:spcAft>
              <a:buClr>
                <a:schemeClr val="dk1"/>
              </a:buClr>
              <a:buSzPct val="92000"/>
              <a:buFont typeface="Arial"/>
              <a:buNone/>
            </a:pPr>
            <a:r>
              <a:rPr b="1" lang="en-GB" sz="1800">
                <a:solidFill>
                  <a:srgbClr val="1D1D1B"/>
                </a:solidFill>
                <a:latin typeface="Gill Sans"/>
                <a:ea typeface="Gill Sans"/>
                <a:cs typeface="Gill Sans"/>
                <a:sym typeface="Gill Sans"/>
              </a:rPr>
              <a:t>Indication: </a:t>
            </a:r>
            <a:endParaRPr b="1" sz="1800">
              <a:solidFill>
                <a:srgbClr val="1D1D1B"/>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ct val="78571"/>
              <a:buFont typeface="Arial"/>
              <a:buNone/>
            </a:pPr>
            <a:r>
              <a:rPr lang="en-GB">
                <a:solidFill>
                  <a:srgbClr val="1D1D1B"/>
                </a:solidFill>
                <a:highlight>
                  <a:srgbClr val="F2F0F0"/>
                </a:highlight>
              </a:rPr>
              <a:t> perfusion scintigraphy of the lungs for:</a:t>
            </a:r>
            <a:endParaRPr>
              <a:solidFill>
                <a:srgbClr val="1D1D1B"/>
              </a:solidFill>
              <a:highlight>
                <a:srgbClr val="F2F0F0"/>
              </a:highlight>
            </a:endParaRPr>
          </a:p>
          <a:p>
            <a:pPr indent="0" lvl="0" marL="0" rtl="0" algn="l">
              <a:lnSpc>
                <a:spcPct val="100000"/>
              </a:lnSpc>
              <a:spcBef>
                <a:spcPts val="960"/>
              </a:spcBef>
              <a:spcAft>
                <a:spcPts val="0"/>
              </a:spcAft>
              <a:buClr>
                <a:schemeClr val="dk1"/>
              </a:buClr>
              <a:buSzPct val="118286"/>
              <a:buFont typeface="Arial"/>
              <a:buNone/>
            </a:pPr>
            <a:r>
              <a:rPr lang="en-GB">
                <a:solidFill>
                  <a:srgbClr val="1D1D1B"/>
                </a:solidFill>
                <a:highlight>
                  <a:srgbClr val="F2F0F0"/>
                </a:highlight>
              </a:rPr>
              <a:t>pulmonary embolism, pulmonary infarction, chronic obstructive pulmonary diseases, regional pulmonary ventilation disorders, emphysema</a:t>
            </a:r>
            <a:r>
              <a:rPr lang="en-GB">
                <a:solidFill>
                  <a:srgbClr val="1D1D1B"/>
                </a:solidFill>
              </a:rPr>
              <a:t> .</a:t>
            </a:r>
            <a:endParaRPr>
              <a:solidFill>
                <a:srgbClr val="1D1D1B"/>
              </a:solidFill>
            </a:endParaRPr>
          </a:p>
          <a:p>
            <a:pPr indent="0" lvl="0" marL="0" rtl="0" algn="l">
              <a:lnSpc>
                <a:spcPct val="100000"/>
              </a:lnSpc>
              <a:spcBef>
                <a:spcPts val="960"/>
              </a:spcBef>
              <a:spcAft>
                <a:spcPts val="0"/>
              </a:spcAft>
              <a:buNone/>
            </a:pPr>
            <a:r>
              <a:rPr b="1" lang="en-GB" sz="1800">
                <a:solidFill>
                  <a:srgbClr val="1D1D1B"/>
                </a:solidFill>
                <a:latin typeface="Gill Sans"/>
                <a:ea typeface="Gill Sans"/>
                <a:cs typeface="Gill Sans"/>
                <a:sym typeface="Gill Sans"/>
              </a:rPr>
              <a:t>Stability: </a:t>
            </a:r>
            <a:endParaRPr b="1" sz="1800">
              <a:solidFill>
                <a:srgbClr val="1D1D1B"/>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ct val="92000"/>
              <a:buFont typeface="Arial"/>
              <a:buNone/>
            </a:pPr>
            <a:r>
              <a:rPr lang="en-GB" sz="1800">
                <a:solidFill>
                  <a:srgbClr val="373545"/>
                </a:solidFill>
                <a:latin typeface="Gill Sans"/>
                <a:ea typeface="Gill Sans"/>
                <a:cs typeface="Gill Sans"/>
                <a:sym typeface="Gill Sans"/>
              </a:rPr>
              <a:t>6 hrs after labelling.</a:t>
            </a:r>
            <a:endParaRPr sz="1800">
              <a:solidFill>
                <a:srgbClr val="373545"/>
              </a:solidFill>
              <a:latin typeface="Gill Sans"/>
              <a:ea typeface="Gill Sans"/>
              <a:cs typeface="Gill Sans"/>
              <a:sym typeface="Gill Sans"/>
            </a:endParaRPr>
          </a:p>
          <a:p>
            <a:pPr indent="0" lvl="0" marL="0" rtl="0" algn="l">
              <a:spcBef>
                <a:spcPts val="0"/>
              </a:spcBef>
              <a:spcAft>
                <a:spcPts val="1200"/>
              </a:spcAft>
              <a:buNone/>
            </a:pPr>
            <a:r>
              <a:t/>
            </a:r>
            <a:endParaRPr/>
          </a:p>
        </p:txBody>
      </p:sp>
      <p:sp>
        <p:nvSpPr>
          <p:cNvPr id="170" name="Google Shape;170;p2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GB" sz="1800">
                <a:solidFill>
                  <a:srgbClr val="1D1D1B"/>
                </a:solidFill>
                <a:latin typeface="Gill Sans"/>
                <a:ea typeface="Gill Sans"/>
                <a:cs typeface="Gill Sans"/>
                <a:sym typeface="Gill Sans"/>
              </a:rPr>
              <a:t>Expiration: </a:t>
            </a:r>
            <a:endParaRPr b="1" sz="1800">
              <a:solidFill>
                <a:srgbClr val="1D1D1B"/>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ts val="1656"/>
              <a:buFont typeface="Arial"/>
              <a:buNone/>
            </a:pPr>
            <a:r>
              <a:rPr lang="en-GB" sz="1800">
                <a:solidFill>
                  <a:srgbClr val="373545"/>
                </a:solidFill>
                <a:latin typeface="Gill Sans"/>
                <a:ea typeface="Gill Sans"/>
                <a:cs typeface="Gill Sans"/>
                <a:sym typeface="Gill Sans"/>
              </a:rPr>
              <a:t>9 months after production.</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1800">
                <a:solidFill>
                  <a:srgbClr val="1D1D1B"/>
                </a:solidFill>
                <a:latin typeface="Gill Sans"/>
                <a:ea typeface="Gill Sans"/>
                <a:cs typeface="Gill Sans"/>
                <a:sym typeface="Gill Sans"/>
              </a:rPr>
              <a:t>Storage</a:t>
            </a:r>
            <a:r>
              <a:rPr lang="en-GB" sz="1800">
                <a:solidFill>
                  <a:srgbClr val="514DAA"/>
                </a:solidFill>
                <a:latin typeface="Gill Sans"/>
                <a:ea typeface="Gill Sans"/>
                <a:cs typeface="Gill Sans"/>
                <a:sym typeface="Gill Sans"/>
              </a:rPr>
              <a:t>:</a:t>
            </a:r>
            <a:r>
              <a:rPr lang="en-GB" sz="1800">
                <a:solidFill>
                  <a:srgbClr val="373545"/>
                </a:solidFill>
                <a:latin typeface="Gill Sans"/>
                <a:ea typeface="Gill Sans"/>
                <a:cs typeface="Gill Sans"/>
                <a:sym typeface="Gill Sans"/>
              </a:rPr>
              <a:t>  2 - 8 °C</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1800">
                <a:solidFill>
                  <a:srgbClr val="1D1D1B"/>
                </a:solidFill>
                <a:latin typeface="Gill Sans"/>
                <a:ea typeface="Gill Sans"/>
                <a:cs typeface="Gill Sans"/>
                <a:sym typeface="Gill Sans"/>
              </a:rPr>
              <a:t>Package:</a:t>
            </a:r>
            <a:r>
              <a:rPr lang="en-GB" sz="1800">
                <a:solidFill>
                  <a:srgbClr val="373545"/>
                </a:solidFill>
                <a:latin typeface="Gill Sans"/>
                <a:ea typeface="Gill Sans"/>
                <a:cs typeface="Gill Sans"/>
                <a:sym typeface="Gill Sans"/>
              </a:rPr>
              <a:t>  5 vials.</a:t>
            </a:r>
            <a:endParaRPr sz="1800">
              <a:solidFill>
                <a:srgbClr val="373545"/>
              </a:solidFill>
              <a:latin typeface="Gill Sans"/>
              <a:ea typeface="Gill Sans"/>
              <a:cs typeface="Gill Sans"/>
              <a:sym typeface="Gill Sans"/>
            </a:endParaRPr>
          </a:p>
          <a:p>
            <a:pPr indent="0" lvl="0" marL="0" rtl="0" algn="l">
              <a:spcBef>
                <a:spcPts val="0"/>
              </a:spcBef>
              <a:spcAft>
                <a:spcPts val="1200"/>
              </a:spcAft>
              <a:buNone/>
            </a:pPr>
            <a:r>
              <a:t/>
            </a:r>
            <a:endParaRPr/>
          </a:p>
        </p:txBody>
      </p:sp>
      <p:pic>
        <p:nvPicPr>
          <p:cNvPr id="171" name="Google Shape;171;p28"/>
          <p:cNvPicPr preferRelativeResize="0"/>
          <p:nvPr/>
        </p:nvPicPr>
        <p:blipFill>
          <a:blip r:embed="rId3">
            <a:alphaModFix/>
          </a:blip>
          <a:stretch>
            <a:fillRect/>
          </a:stretch>
        </p:blipFill>
        <p:spPr>
          <a:xfrm>
            <a:off x="5976425" y="2963925"/>
            <a:ext cx="2459275" cy="12311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9"/>
          <p:cNvSpPr txBox="1"/>
          <p:nvPr>
            <p:ph type="title"/>
          </p:nvPr>
        </p:nvSpPr>
        <p:spPr>
          <a:xfrm>
            <a:off x="311700" y="384525"/>
            <a:ext cx="8520600" cy="658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GB" sz="2467">
                <a:solidFill>
                  <a:srgbClr val="006DB8"/>
                </a:solidFill>
                <a:latin typeface="Gill Sans"/>
                <a:ea typeface="Gill Sans"/>
                <a:cs typeface="Gill Sans"/>
                <a:sym typeface="Gill Sans"/>
              </a:rPr>
              <a:t>Tc-Tecktroyd, 16mgr</a:t>
            </a:r>
            <a:endParaRPr b="1" sz="2467">
              <a:solidFill>
                <a:srgbClr val="006DB8"/>
              </a:solidFill>
              <a:latin typeface="Gill Sans"/>
              <a:ea typeface="Gill Sans"/>
              <a:cs typeface="Gill Sans"/>
              <a:sym typeface="Gill Sans"/>
            </a:endParaRPr>
          </a:p>
          <a:p>
            <a:pPr indent="0" lvl="0" marL="0" rtl="0" algn="l">
              <a:spcBef>
                <a:spcPts val="0"/>
              </a:spcBef>
              <a:spcAft>
                <a:spcPts val="0"/>
              </a:spcAft>
              <a:buNone/>
            </a:pPr>
            <a:r>
              <a:rPr b="1" lang="en-GB" sz="1689"/>
              <a:t>Kit for radiopharmaceuticals preparation </a:t>
            </a:r>
            <a:endParaRPr b="1" sz="1689"/>
          </a:p>
        </p:txBody>
      </p:sp>
      <p:sp>
        <p:nvSpPr>
          <p:cNvPr id="177" name="Google Shape;177;p29"/>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b="1" lang="en-GB" sz="1800">
                <a:solidFill>
                  <a:schemeClr val="dk1"/>
                </a:solidFill>
                <a:latin typeface="Gill Sans"/>
                <a:ea typeface="Gill Sans"/>
                <a:cs typeface="Gill Sans"/>
                <a:sym typeface="Gill Sans"/>
              </a:rPr>
              <a:t>Qualitative and quantitative composition:</a:t>
            </a:r>
            <a:endParaRPr b="1" sz="1800">
              <a:solidFill>
                <a:schemeClr val="dk1"/>
              </a:solidFill>
              <a:latin typeface="Gill Sans"/>
              <a:ea typeface="Gill Sans"/>
              <a:cs typeface="Gill Sans"/>
              <a:sym typeface="Gill Sans"/>
            </a:endParaRPr>
          </a:p>
          <a:p>
            <a:pPr indent="0" lvl="0" marL="0" rtl="0" algn="l">
              <a:lnSpc>
                <a:spcPct val="100000"/>
              </a:lnSpc>
              <a:spcBef>
                <a:spcPts val="0"/>
              </a:spcBef>
              <a:spcAft>
                <a:spcPts val="0"/>
              </a:spcAft>
              <a:buNone/>
            </a:pPr>
            <a:r>
              <a:rPr lang="en-GB" sz="1500">
                <a:solidFill>
                  <a:srgbClr val="373545"/>
                </a:solidFill>
              </a:rPr>
              <a:t>HYNIC-P[D-Phe,Tyr-Octreotide] TFA, 16 mcg.</a:t>
            </a:r>
            <a:endParaRPr sz="1500">
              <a:solidFill>
                <a:srgbClr val="373545"/>
              </a:solidFill>
            </a:endParaRPr>
          </a:p>
          <a:p>
            <a:pPr indent="0" lvl="0" marL="0" rtl="0" algn="l">
              <a:lnSpc>
                <a:spcPct val="100000"/>
              </a:lnSpc>
              <a:spcBef>
                <a:spcPts val="920"/>
              </a:spcBef>
              <a:spcAft>
                <a:spcPts val="0"/>
              </a:spcAft>
              <a:buNone/>
            </a:pPr>
            <a:r>
              <a:rPr b="1" lang="en-GB" sz="1800">
                <a:solidFill>
                  <a:schemeClr val="dk1"/>
                </a:solidFill>
                <a:latin typeface="Gill Sans"/>
                <a:ea typeface="Gill Sans"/>
                <a:cs typeface="Gill Sans"/>
                <a:sym typeface="Gill Sans"/>
              </a:rPr>
              <a:t>Indication:</a:t>
            </a:r>
            <a:endParaRPr b="1" sz="1800">
              <a:solidFill>
                <a:schemeClr val="dk1"/>
              </a:solidFill>
              <a:latin typeface="Gill Sans"/>
              <a:ea typeface="Gill Sans"/>
              <a:cs typeface="Gill Sans"/>
              <a:sym typeface="Gill Sans"/>
            </a:endParaRPr>
          </a:p>
          <a:p>
            <a:pPr indent="-323850" lvl="0" marL="457200" rtl="0" algn="l">
              <a:lnSpc>
                <a:spcPct val="100000"/>
              </a:lnSpc>
              <a:spcBef>
                <a:spcPts val="920"/>
              </a:spcBef>
              <a:spcAft>
                <a:spcPts val="0"/>
              </a:spcAft>
              <a:buClr>
                <a:srgbClr val="373545"/>
              </a:buClr>
              <a:buSzPts val="1500"/>
              <a:buChar char="●"/>
            </a:pPr>
            <a:r>
              <a:rPr lang="en-GB" sz="1500">
                <a:solidFill>
                  <a:srgbClr val="373545"/>
                </a:solidFill>
              </a:rPr>
              <a:t>Gastro-entero-pancreatic neuroendocrine tumours.</a:t>
            </a:r>
            <a:endParaRPr sz="1500">
              <a:solidFill>
                <a:srgbClr val="373545"/>
              </a:solidFill>
            </a:endParaRPr>
          </a:p>
          <a:p>
            <a:pPr indent="-323850" lvl="0" marL="457200" rtl="0" algn="l">
              <a:lnSpc>
                <a:spcPct val="100000"/>
              </a:lnSpc>
              <a:spcBef>
                <a:spcPts val="0"/>
              </a:spcBef>
              <a:spcAft>
                <a:spcPts val="0"/>
              </a:spcAft>
              <a:buClr>
                <a:srgbClr val="373545"/>
              </a:buClr>
              <a:buSzPts val="1500"/>
              <a:buChar char="●"/>
            </a:pPr>
            <a:r>
              <a:rPr lang="en-GB" sz="1500">
                <a:solidFill>
                  <a:srgbClr val="373545"/>
                </a:solidFill>
              </a:rPr>
              <a:t>Pituitary adenomas.</a:t>
            </a:r>
            <a:endParaRPr sz="1500">
              <a:solidFill>
                <a:srgbClr val="373545"/>
              </a:solidFill>
            </a:endParaRPr>
          </a:p>
          <a:p>
            <a:pPr indent="-323850" lvl="0" marL="457200" rtl="0" algn="l">
              <a:lnSpc>
                <a:spcPct val="100000"/>
              </a:lnSpc>
              <a:spcBef>
                <a:spcPts val="0"/>
              </a:spcBef>
              <a:spcAft>
                <a:spcPts val="0"/>
              </a:spcAft>
              <a:buClr>
                <a:srgbClr val="373545"/>
              </a:buClr>
              <a:buSzPts val="1500"/>
              <a:buChar char="●"/>
            </a:pPr>
            <a:r>
              <a:rPr lang="en-GB" sz="1500">
                <a:solidFill>
                  <a:srgbClr val="373545"/>
                </a:solidFill>
              </a:rPr>
              <a:t>Tumours originating in a sympathetic system, pheochromocytoma, paraganglioma, neuroblastoma.</a:t>
            </a:r>
            <a:endParaRPr sz="1500">
              <a:solidFill>
                <a:srgbClr val="373545"/>
              </a:solidFill>
            </a:endParaRPr>
          </a:p>
          <a:p>
            <a:pPr indent="-323850" lvl="0" marL="457200" rtl="0" algn="l">
              <a:lnSpc>
                <a:spcPct val="100000"/>
              </a:lnSpc>
              <a:spcBef>
                <a:spcPts val="0"/>
              </a:spcBef>
              <a:spcAft>
                <a:spcPts val="0"/>
              </a:spcAft>
              <a:buClr>
                <a:srgbClr val="373545"/>
              </a:buClr>
              <a:buSzPts val="1500"/>
              <a:buChar char="●"/>
            </a:pPr>
            <a:r>
              <a:rPr lang="en-GB" sz="1500">
                <a:solidFill>
                  <a:srgbClr val="373545"/>
                </a:solidFill>
              </a:rPr>
              <a:t>Medullary thyroid carcinoma.</a:t>
            </a:r>
            <a:endParaRPr sz="1500">
              <a:solidFill>
                <a:srgbClr val="373545"/>
              </a:solidFill>
            </a:endParaRPr>
          </a:p>
          <a:p>
            <a:pPr indent="-323850" lvl="0" marL="457200" rtl="0" algn="l">
              <a:lnSpc>
                <a:spcPct val="100000"/>
              </a:lnSpc>
              <a:spcBef>
                <a:spcPts val="0"/>
              </a:spcBef>
              <a:spcAft>
                <a:spcPts val="0"/>
              </a:spcAft>
              <a:buClr>
                <a:srgbClr val="373545"/>
              </a:buClr>
              <a:buSzPts val="1500"/>
              <a:buChar char="●"/>
            </a:pPr>
            <a:r>
              <a:rPr lang="en-GB" sz="1500">
                <a:solidFill>
                  <a:srgbClr val="373545"/>
                </a:solidFill>
              </a:rPr>
              <a:t>Works by targeting somatostain receptora(SSTRs).</a:t>
            </a:r>
            <a:endParaRPr sz="1500">
              <a:solidFill>
                <a:srgbClr val="373545"/>
              </a:solidFill>
            </a:endParaRPr>
          </a:p>
          <a:p>
            <a:pPr indent="0" lvl="0" marL="0" rtl="0" algn="l">
              <a:spcBef>
                <a:spcPts val="0"/>
              </a:spcBef>
              <a:spcAft>
                <a:spcPts val="1200"/>
              </a:spcAft>
              <a:buNone/>
            </a:pPr>
            <a:r>
              <a:t/>
            </a:r>
            <a:endParaRPr/>
          </a:p>
        </p:txBody>
      </p:sp>
      <p:sp>
        <p:nvSpPr>
          <p:cNvPr id="178" name="Google Shape;178;p2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GB" sz="1808">
                <a:solidFill>
                  <a:schemeClr val="dk1"/>
                </a:solidFill>
                <a:latin typeface="Gill Sans"/>
                <a:ea typeface="Gill Sans"/>
                <a:cs typeface="Gill Sans"/>
                <a:sym typeface="Gill Sans"/>
              </a:rPr>
              <a:t>Stability</a:t>
            </a:r>
            <a:r>
              <a:rPr b="1" lang="en-GB" sz="2008">
                <a:solidFill>
                  <a:schemeClr val="dk1"/>
                </a:solidFill>
                <a:latin typeface="Gill Sans"/>
                <a:ea typeface="Gill Sans"/>
                <a:cs typeface="Gill Sans"/>
                <a:sym typeface="Gill Sans"/>
              </a:rPr>
              <a:t>: </a:t>
            </a:r>
            <a:r>
              <a:rPr lang="en-GB" sz="1484">
                <a:solidFill>
                  <a:srgbClr val="373545"/>
                </a:solidFill>
              </a:rPr>
              <a:t>6 hours after completion of labelling procedure below 25 C.</a:t>
            </a:r>
            <a:endParaRPr sz="1484">
              <a:solidFill>
                <a:srgbClr val="373545"/>
              </a:solidFill>
            </a:endParaRPr>
          </a:p>
          <a:p>
            <a:pPr indent="0" lvl="0" marL="0" rtl="0" algn="l">
              <a:lnSpc>
                <a:spcPct val="100000"/>
              </a:lnSpc>
              <a:spcBef>
                <a:spcPts val="960"/>
              </a:spcBef>
              <a:spcAft>
                <a:spcPts val="0"/>
              </a:spcAft>
              <a:buNone/>
            </a:pPr>
            <a:r>
              <a:rPr b="1" lang="en-GB" sz="1800">
                <a:solidFill>
                  <a:schemeClr val="dk1"/>
                </a:solidFill>
                <a:latin typeface="Gill Sans"/>
                <a:ea typeface="Gill Sans"/>
                <a:cs typeface="Gill Sans"/>
                <a:sym typeface="Gill Sans"/>
              </a:rPr>
              <a:t>Expiration</a:t>
            </a:r>
            <a:r>
              <a:rPr lang="en-GB" sz="1800">
                <a:solidFill>
                  <a:srgbClr val="514DAA"/>
                </a:solidFill>
                <a:latin typeface="Gill Sans"/>
                <a:ea typeface="Gill Sans"/>
                <a:cs typeface="Gill Sans"/>
                <a:sym typeface="Gill Sans"/>
              </a:rPr>
              <a:t>: </a:t>
            </a:r>
            <a:r>
              <a:rPr lang="en-GB" sz="1484">
                <a:solidFill>
                  <a:srgbClr val="373545"/>
                </a:solidFill>
              </a:rPr>
              <a:t>The shelf life of the kit is 1 year from the day of manufacture</a:t>
            </a:r>
            <a:endParaRPr sz="1484">
              <a:solidFill>
                <a:srgbClr val="373545"/>
              </a:solidFill>
            </a:endParaRPr>
          </a:p>
          <a:p>
            <a:pPr indent="0" lvl="0" marL="0" rtl="0" algn="l">
              <a:lnSpc>
                <a:spcPct val="100000"/>
              </a:lnSpc>
              <a:spcBef>
                <a:spcPts val="960"/>
              </a:spcBef>
              <a:spcAft>
                <a:spcPts val="0"/>
              </a:spcAft>
              <a:buNone/>
            </a:pPr>
            <a:r>
              <a:rPr b="1" lang="en-GB" sz="1816">
                <a:solidFill>
                  <a:schemeClr val="dk1"/>
                </a:solidFill>
                <a:latin typeface="Gill Sans"/>
                <a:ea typeface="Gill Sans"/>
                <a:cs typeface="Gill Sans"/>
                <a:sym typeface="Gill Sans"/>
              </a:rPr>
              <a:t>Storage</a:t>
            </a:r>
            <a:r>
              <a:rPr lang="en-GB" sz="1800">
                <a:solidFill>
                  <a:srgbClr val="514DAA"/>
                </a:solidFill>
                <a:latin typeface="Gill Sans"/>
                <a:ea typeface="Gill Sans"/>
                <a:cs typeface="Gill Sans"/>
                <a:sym typeface="Gill Sans"/>
              </a:rPr>
              <a:t>:</a:t>
            </a:r>
            <a:r>
              <a:rPr lang="en-GB" sz="1800">
                <a:solidFill>
                  <a:srgbClr val="373545"/>
                </a:solidFill>
                <a:latin typeface="Gill Sans"/>
                <a:ea typeface="Gill Sans"/>
                <a:cs typeface="Gill Sans"/>
                <a:sym typeface="Gill Sans"/>
              </a:rPr>
              <a:t>2 to 8 C  </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1816">
                <a:solidFill>
                  <a:schemeClr val="dk1"/>
                </a:solidFill>
                <a:latin typeface="Gill Sans"/>
                <a:ea typeface="Gill Sans"/>
                <a:cs typeface="Gill Sans"/>
                <a:sym typeface="Gill Sans"/>
              </a:rPr>
              <a:t>Package: </a:t>
            </a:r>
            <a:endParaRPr b="1" sz="1816">
              <a:solidFill>
                <a:schemeClr val="dk1"/>
              </a:solidFill>
              <a:latin typeface="Gill Sans"/>
              <a:ea typeface="Gill Sans"/>
              <a:cs typeface="Gill Sans"/>
              <a:sym typeface="Gill Sans"/>
            </a:endParaRPr>
          </a:p>
          <a:p>
            <a:pPr indent="0" lvl="0" marL="0" rtl="0" algn="l">
              <a:lnSpc>
                <a:spcPct val="100000"/>
              </a:lnSpc>
              <a:spcBef>
                <a:spcPts val="960"/>
              </a:spcBef>
              <a:spcAft>
                <a:spcPts val="0"/>
              </a:spcAft>
              <a:buNone/>
            </a:pPr>
            <a:r>
              <a:rPr lang="en-GB">
                <a:solidFill>
                  <a:schemeClr val="dk1"/>
                </a:solidFill>
              </a:rPr>
              <a:t>1</a:t>
            </a:r>
            <a:r>
              <a:rPr lang="en-GB">
                <a:solidFill>
                  <a:srgbClr val="373545"/>
                </a:solidFill>
              </a:rPr>
              <a:t>set </a:t>
            </a:r>
            <a:r>
              <a:rPr lang="en-GB">
                <a:solidFill>
                  <a:srgbClr val="373545"/>
                </a:solidFill>
              </a:rPr>
              <a:t>of 2 vials</a:t>
            </a:r>
            <a:endParaRPr>
              <a:solidFill>
                <a:srgbClr val="373545"/>
              </a:solidFill>
            </a:endParaRPr>
          </a:p>
          <a:p>
            <a:pPr indent="0" lvl="0" marL="0" rtl="0" algn="l">
              <a:lnSpc>
                <a:spcPct val="100000"/>
              </a:lnSpc>
              <a:spcBef>
                <a:spcPts val="960"/>
              </a:spcBef>
              <a:spcAft>
                <a:spcPts val="0"/>
              </a:spcAft>
              <a:buNone/>
            </a:pPr>
            <a:r>
              <a:rPr lang="en-GB">
                <a:solidFill>
                  <a:srgbClr val="373545"/>
                </a:solidFill>
              </a:rPr>
              <a:t> in the cardboard</a:t>
            </a:r>
            <a:endParaRPr>
              <a:solidFill>
                <a:srgbClr val="373545"/>
              </a:solidFill>
            </a:endParaRPr>
          </a:p>
          <a:p>
            <a:pPr indent="0" lvl="0" marL="0" rtl="0" algn="l">
              <a:lnSpc>
                <a:spcPct val="100000"/>
              </a:lnSpc>
              <a:spcBef>
                <a:spcPts val="960"/>
              </a:spcBef>
              <a:spcAft>
                <a:spcPts val="0"/>
              </a:spcAft>
              <a:buNone/>
            </a:pPr>
            <a:r>
              <a:rPr lang="en-GB">
                <a:solidFill>
                  <a:srgbClr val="373545"/>
                </a:solidFill>
              </a:rPr>
              <a:t> box.</a:t>
            </a:r>
            <a:endParaRPr>
              <a:solidFill>
                <a:srgbClr val="373545"/>
              </a:solidFill>
            </a:endParaRPr>
          </a:p>
          <a:p>
            <a:pPr indent="0" lvl="0" marL="0" rtl="0" algn="l">
              <a:spcBef>
                <a:spcPts val="0"/>
              </a:spcBef>
              <a:spcAft>
                <a:spcPts val="1200"/>
              </a:spcAft>
              <a:buNone/>
            </a:pPr>
            <a:r>
              <a:t/>
            </a:r>
            <a:endParaRPr/>
          </a:p>
        </p:txBody>
      </p:sp>
      <p:pic>
        <p:nvPicPr>
          <p:cNvPr id="179" name="Google Shape;179;p29"/>
          <p:cNvPicPr preferRelativeResize="0"/>
          <p:nvPr/>
        </p:nvPicPr>
        <p:blipFill>
          <a:blip r:embed="rId3">
            <a:alphaModFix/>
          </a:blip>
          <a:stretch>
            <a:fillRect/>
          </a:stretch>
        </p:blipFill>
        <p:spPr>
          <a:xfrm>
            <a:off x="6340525" y="2854450"/>
            <a:ext cx="2427924" cy="14500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0"/>
          <p:cNvSpPr txBox="1"/>
          <p:nvPr>
            <p:ph type="title"/>
          </p:nvPr>
        </p:nvSpPr>
        <p:spPr>
          <a:xfrm>
            <a:off x="311700" y="335575"/>
            <a:ext cx="8520600" cy="713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GB" sz="2467">
                <a:solidFill>
                  <a:srgbClr val="006DB8"/>
                </a:solidFill>
                <a:latin typeface="Gill Sans"/>
                <a:ea typeface="Gill Sans"/>
                <a:cs typeface="Gill Sans"/>
                <a:sym typeface="Gill Sans"/>
              </a:rPr>
              <a:t>Tc-PSMA, 20mgr</a:t>
            </a:r>
            <a:endParaRPr b="1" sz="2467">
              <a:solidFill>
                <a:srgbClr val="006DB8"/>
              </a:solidFill>
              <a:latin typeface="Gill Sans"/>
              <a:ea typeface="Gill Sans"/>
              <a:cs typeface="Gill Sans"/>
              <a:sym typeface="Gill Sans"/>
            </a:endParaRPr>
          </a:p>
          <a:p>
            <a:pPr indent="0" lvl="0" marL="0" rtl="0" algn="l">
              <a:spcBef>
                <a:spcPts val="0"/>
              </a:spcBef>
              <a:spcAft>
                <a:spcPts val="0"/>
              </a:spcAft>
              <a:buNone/>
            </a:pPr>
            <a:r>
              <a:rPr b="1" lang="en-GB" sz="1689">
                <a:latin typeface="Gill Sans"/>
                <a:ea typeface="Gill Sans"/>
                <a:cs typeface="Gill Sans"/>
                <a:sym typeface="Gill Sans"/>
              </a:rPr>
              <a:t>Kit for radiopharmaceuticals preparation.</a:t>
            </a:r>
            <a:endParaRPr b="1" sz="1689">
              <a:latin typeface="Gill Sans"/>
              <a:ea typeface="Gill Sans"/>
              <a:cs typeface="Gill Sans"/>
              <a:sym typeface="Gill Sans"/>
            </a:endParaRPr>
          </a:p>
        </p:txBody>
      </p:sp>
      <p:sp>
        <p:nvSpPr>
          <p:cNvPr id="185" name="Google Shape;185;p30"/>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b="1" lang="en-GB" sz="1800">
                <a:solidFill>
                  <a:schemeClr val="dk1"/>
                </a:solidFill>
                <a:latin typeface="Gill Sans"/>
                <a:ea typeface="Gill Sans"/>
                <a:cs typeface="Gill Sans"/>
                <a:sym typeface="Gill Sans"/>
              </a:rPr>
              <a:t>Qualitative and quantitative composition: </a:t>
            </a:r>
            <a:r>
              <a:rPr lang="en-GB" sz="1500">
                <a:solidFill>
                  <a:srgbClr val="373545"/>
                </a:solidFill>
                <a:latin typeface="Gill Sans"/>
                <a:ea typeface="Gill Sans"/>
                <a:cs typeface="Gill Sans"/>
                <a:sym typeface="Gill Sans"/>
              </a:rPr>
              <a:t>PSMA</a:t>
            </a:r>
            <a:r>
              <a:rPr b="1" lang="en-GB" sz="1500">
                <a:solidFill>
                  <a:schemeClr val="dk1"/>
                </a:solidFill>
                <a:latin typeface="Gill Sans"/>
                <a:ea typeface="Gill Sans"/>
                <a:cs typeface="Gill Sans"/>
                <a:sym typeface="Gill Sans"/>
              </a:rPr>
              <a:t> </a:t>
            </a:r>
            <a:r>
              <a:rPr lang="en-GB" sz="1500">
                <a:solidFill>
                  <a:srgbClr val="373545"/>
                </a:solidFill>
                <a:latin typeface="Gill Sans"/>
                <a:ea typeface="Gill Sans"/>
                <a:cs typeface="Gill Sans"/>
                <a:sym typeface="Gill Sans"/>
              </a:rPr>
              <a:t>-T4, 20 µg.</a:t>
            </a:r>
            <a:endParaRPr sz="1500">
              <a:solidFill>
                <a:srgbClr val="373545"/>
              </a:solidFill>
              <a:latin typeface="Gill Sans"/>
              <a:ea typeface="Gill Sans"/>
              <a:cs typeface="Gill Sans"/>
              <a:sym typeface="Gill Sans"/>
            </a:endParaRPr>
          </a:p>
          <a:p>
            <a:pPr indent="0" lvl="0" marL="0" rtl="0" algn="l">
              <a:spcBef>
                <a:spcPts val="0"/>
              </a:spcBef>
              <a:spcAft>
                <a:spcPts val="0"/>
              </a:spcAft>
              <a:buNone/>
            </a:pPr>
            <a:r>
              <a:t/>
            </a:r>
            <a:endParaRPr/>
          </a:p>
          <a:p>
            <a:pPr indent="0" lvl="0" marL="0" rtl="0" algn="l">
              <a:spcBef>
                <a:spcPts val="1200"/>
              </a:spcBef>
              <a:spcAft>
                <a:spcPts val="0"/>
              </a:spcAft>
              <a:buNone/>
            </a:pPr>
            <a:r>
              <a:rPr b="1" lang="en-GB" sz="1800">
                <a:solidFill>
                  <a:schemeClr val="dk1"/>
                </a:solidFill>
                <a:latin typeface="Gill Sans"/>
                <a:ea typeface="Gill Sans"/>
                <a:cs typeface="Gill Sans"/>
                <a:sym typeface="Gill Sans"/>
              </a:rPr>
              <a:t>Indication</a:t>
            </a:r>
            <a:r>
              <a:rPr lang="en-GB"/>
              <a:t>:Prostate-specific membrane antigen (PSMA) show great potential as radioisotope carriers for the diagnosis of patients with metastatic PCa. PSMA is expressed in most types of prostate cancer, and its expression is increased in poorl</a:t>
            </a:r>
            <a:r>
              <a:rPr lang="en-GB"/>
              <a:t>y </a:t>
            </a:r>
            <a:r>
              <a:rPr lang="en-GB"/>
              <a:t>differentiated, metastatic, and hormone-refractory cancers.</a:t>
            </a:r>
            <a:endParaRPr/>
          </a:p>
          <a:p>
            <a:pPr indent="0" lvl="0" marL="0" rtl="0" algn="l">
              <a:spcBef>
                <a:spcPts val="1200"/>
              </a:spcBef>
              <a:spcAft>
                <a:spcPts val="1200"/>
              </a:spcAft>
              <a:buNone/>
            </a:pPr>
            <a:r>
              <a:rPr b="1" lang="en-GB" sz="1800">
                <a:solidFill>
                  <a:srgbClr val="373545"/>
                </a:solidFill>
                <a:latin typeface="Gill Sans"/>
                <a:ea typeface="Gill Sans"/>
                <a:cs typeface="Gill Sans"/>
                <a:sym typeface="Gill Sans"/>
              </a:rPr>
              <a:t>Maximum activity: </a:t>
            </a:r>
            <a:r>
              <a:rPr lang="en-GB" sz="1600">
                <a:solidFill>
                  <a:srgbClr val="373545"/>
                </a:solidFill>
                <a:latin typeface="Gill Sans"/>
                <a:ea typeface="Gill Sans"/>
                <a:cs typeface="Gill Sans"/>
                <a:sym typeface="Gill Sans"/>
              </a:rPr>
              <a:t>1000 to 1500 Mbq </a:t>
            </a:r>
            <a:endParaRPr sz="1600"/>
          </a:p>
        </p:txBody>
      </p:sp>
      <p:sp>
        <p:nvSpPr>
          <p:cNvPr id="186" name="Google Shape;186;p30"/>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GB" sz="1800">
                <a:solidFill>
                  <a:schemeClr val="dk1"/>
                </a:solidFill>
                <a:latin typeface="Gill Sans"/>
                <a:ea typeface="Gill Sans"/>
                <a:cs typeface="Gill Sans"/>
                <a:sym typeface="Gill Sans"/>
              </a:rPr>
              <a:t>Stability: </a:t>
            </a:r>
            <a:r>
              <a:rPr lang="en-GB" sz="1500">
                <a:solidFill>
                  <a:schemeClr val="dk1"/>
                </a:solidFill>
              </a:rPr>
              <a:t>4 hours after labelling.</a:t>
            </a:r>
            <a:endParaRPr sz="1500">
              <a:solidFill>
                <a:schemeClr val="dk1"/>
              </a:solidFill>
            </a:endParaRPr>
          </a:p>
          <a:p>
            <a:pPr indent="0" lvl="0" marL="0" rtl="0" algn="l">
              <a:spcBef>
                <a:spcPts val="1200"/>
              </a:spcBef>
              <a:spcAft>
                <a:spcPts val="0"/>
              </a:spcAft>
              <a:buNone/>
            </a:pPr>
            <a:r>
              <a:rPr b="1" lang="en-GB" sz="1800">
                <a:solidFill>
                  <a:schemeClr val="dk1"/>
                </a:solidFill>
                <a:latin typeface="Gill Sans"/>
                <a:ea typeface="Gill Sans"/>
                <a:cs typeface="Gill Sans"/>
                <a:sym typeface="Gill Sans"/>
              </a:rPr>
              <a:t>Expiration</a:t>
            </a:r>
            <a:r>
              <a:rPr lang="en-GB" sz="1500">
                <a:solidFill>
                  <a:schemeClr val="dk1"/>
                </a:solidFill>
              </a:rPr>
              <a:t>: 1 year from production.</a:t>
            </a:r>
            <a:endParaRPr sz="1500">
              <a:solidFill>
                <a:schemeClr val="dk1"/>
              </a:solidFill>
            </a:endParaRPr>
          </a:p>
          <a:p>
            <a:pPr indent="0" lvl="0" marL="0" rtl="0" algn="l">
              <a:spcBef>
                <a:spcPts val="1200"/>
              </a:spcBef>
              <a:spcAft>
                <a:spcPts val="0"/>
              </a:spcAft>
              <a:buNone/>
            </a:pPr>
            <a:r>
              <a:rPr b="1" lang="en-GB" sz="1800">
                <a:solidFill>
                  <a:schemeClr val="dk1"/>
                </a:solidFill>
                <a:latin typeface="Gill Sans"/>
                <a:ea typeface="Gill Sans"/>
                <a:cs typeface="Gill Sans"/>
                <a:sym typeface="Gill Sans"/>
              </a:rPr>
              <a:t>Storage: </a:t>
            </a:r>
            <a:r>
              <a:rPr lang="en-GB" sz="1500">
                <a:solidFill>
                  <a:schemeClr val="dk1"/>
                </a:solidFill>
                <a:latin typeface="Gill Sans"/>
                <a:ea typeface="Gill Sans"/>
                <a:cs typeface="Gill Sans"/>
                <a:sym typeface="Gill Sans"/>
              </a:rPr>
              <a:t>2 to 5 C.</a:t>
            </a:r>
            <a:endParaRPr sz="1500">
              <a:solidFill>
                <a:schemeClr val="dk1"/>
              </a:solidFill>
              <a:latin typeface="Gill Sans"/>
              <a:ea typeface="Gill Sans"/>
              <a:cs typeface="Gill Sans"/>
              <a:sym typeface="Gill Sans"/>
            </a:endParaRPr>
          </a:p>
          <a:p>
            <a:pPr indent="0" lvl="0" marL="0" rtl="0" algn="l">
              <a:spcBef>
                <a:spcPts val="1200"/>
              </a:spcBef>
              <a:spcAft>
                <a:spcPts val="0"/>
              </a:spcAft>
              <a:buNone/>
            </a:pPr>
            <a:r>
              <a:rPr b="1" lang="en-GB" sz="1800">
                <a:solidFill>
                  <a:schemeClr val="dk1"/>
                </a:solidFill>
                <a:latin typeface="Gill Sans"/>
                <a:ea typeface="Gill Sans"/>
                <a:cs typeface="Gill Sans"/>
                <a:sym typeface="Gill Sans"/>
              </a:rPr>
              <a:t>Package</a:t>
            </a:r>
            <a:r>
              <a:rPr lang="en-GB" sz="1500">
                <a:solidFill>
                  <a:schemeClr val="dk1"/>
                </a:solidFill>
                <a:latin typeface="Gill Sans"/>
                <a:ea typeface="Gill Sans"/>
                <a:cs typeface="Gill Sans"/>
                <a:sym typeface="Gill Sans"/>
              </a:rPr>
              <a:t>: </a:t>
            </a:r>
            <a:r>
              <a:rPr lang="en-GB" sz="1500">
                <a:solidFill>
                  <a:schemeClr val="dk1"/>
                </a:solidFill>
              </a:rPr>
              <a:t>5 vials in</a:t>
            </a:r>
            <a:endParaRPr sz="1500">
              <a:solidFill>
                <a:schemeClr val="dk1"/>
              </a:solidFill>
            </a:endParaRPr>
          </a:p>
          <a:p>
            <a:pPr indent="0" lvl="0" marL="0" rtl="0" algn="l">
              <a:spcBef>
                <a:spcPts val="1200"/>
              </a:spcBef>
              <a:spcAft>
                <a:spcPts val="0"/>
              </a:spcAft>
              <a:buNone/>
            </a:pPr>
            <a:r>
              <a:rPr lang="en-GB" sz="1500">
                <a:solidFill>
                  <a:schemeClr val="dk1"/>
                </a:solidFill>
              </a:rPr>
              <a:t>c</a:t>
            </a:r>
            <a:r>
              <a:rPr lang="en-GB" sz="1500">
                <a:solidFill>
                  <a:schemeClr val="dk1"/>
                </a:solidFill>
              </a:rPr>
              <a:t>ardboard box.</a:t>
            </a:r>
            <a:endParaRPr sz="1500">
              <a:solidFill>
                <a:schemeClr val="dk1"/>
              </a:solidFill>
            </a:endParaRPr>
          </a:p>
          <a:p>
            <a:pPr indent="0" lvl="0" marL="0" rtl="0" algn="l">
              <a:spcBef>
                <a:spcPts val="1200"/>
              </a:spcBef>
              <a:spcAft>
                <a:spcPts val="1200"/>
              </a:spcAft>
              <a:buNone/>
            </a:pPr>
            <a:r>
              <a:t/>
            </a:r>
            <a:endParaRPr sz="1500">
              <a:solidFill>
                <a:schemeClr val="dk1"/>
              </a:solidFill>
            </a:endParaRPr>
          </a:p>
        </p:txBody>
      </p:sp>
      <p:pic>
        <p:nvPicPr>
          <p:cNvPr id="187" name="Google Shape;187;p30"/>
          <p:cNvPicPr preferRelativeResize="0"/>
          <p:nvPr/>
        </p:nvPicPr>
        <p:blipFill>
          <a:blip r:embed="rId3">
            <a:alphaModFix/>
          </a:blip>
          <a:stretch>
            <a:fillRect/>
          </a:stretch>
        </p:blipFill>
        <p:spPr>
          <a:xfrm>
            <a:off x="6465850" y="2991225"/>
            <a:ext cx="2366451" cy="1577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30434"/>
              </a:lnSpc>
              <a:spcBef>
                <a:spcPts val="0"/>
              </a:spcBef>
              <a:spcAft>
                <a:spcPts val="0"/>
              </a:spcAft>
              <a:buClr>
                <a:schemeClr val="dk1"/>
              </a:buClr>
              <a:buSzPct val="39600"/>
              <a:buFont typeface="Arial"/>
              <a:buNone/>
            </a:pPr>
            <a:r>
              <a:rPr b="1" lang="en-GB" sz="2778">
                <a:solidFill>
                  <a:srgbClr val="006DB8"/>
                </a:solidFill>
                <a:highlight>
                  <a:srgbClr val="FFFFFF"/>
                </a:highlight>
                <a:latin typeface="Gill Sans"/>
                <a:ea typeface="Gill Sans"/>
                <a:cs typeface="Gill Sans"/>
                <a:sym typeface="Gill Sans"/>
              </a:rPr>
              <a:t>MIBG-131I – diagnostic solution for injection</a:t>
            </a:r>
            <a:endParaRPr b="1" sz="2778">
              <a:solidFill>
                <a:srgbClr val="006DB8"/>
              </a:solidFill>
              <a:highlight>
                <a:srgbClr val="FFFFFF"/>
              </a:highlight>
              <a:latin typeface="Gill Sans"/>
              <a:ea typeface="Gill Sans"/>
              <a:cs typeface="Gill Sans"/>
              <a:sym typeface="Gill Sans"/>
            </a:endParaRPr>
          </a:p>
          <a:p>
            <a:pPr indent="0" lvl="0" marL="0" rtl="0" algn="l">
              <a:lnSpc>
                <a:spcPct val="115000"/>
              </a:lnSpc>
              <a:spcBef>
                <a:spcPts val="800"/>
              </a:spcBef>
              <a:spcAft>
                <a:spcPts val="0"/>
              </a:spcAft>
              <a:buClr>
                <a:schemeClr val="dk1"/>
              </a:buClr>
              <a:buSzPct val="100000"/>
              <a:buFont typeface="Arial"/>
              <a:buNone/>
            </a:pPr>
            <a:r>
              <a:t/>
            </a:r>
            <a:endParaRPr sz="1100"/>
          </a:p>
          <a:p>
            <a:pPr indent="0" lvl="0" marL="0" rtl="0" algn="l">
              <a:spcBef>
                <a:spcPts val="0"/>
              </a:spcBef>
              <a:spcAft>
                <a:spcPts val="0"/>
              </a:spcAft>
              <a:buNone/>
            </a:pPr>
            <a:r>
              <a:t/>
            </a:r>
            <a:endParaRPr/>
          </a:p>
        </p:txBody>
      </p:sp>
      <p:sp>
        <p:nvSpPr>
          <p:cNvPr id="193" name="Google Shape;193;p31"/>
          <p:cNvSpPr txBox="1"/>
          <p:nvPr>
            <p:ph idx="1" type="body"/>
          </p:nvPr>
        </p:nvSpPr>
        <p:spPr>
          <a:xfrm>
            <a:off x="311700" y="1152475"/>
            <a:ext cx="3999900" cy="3918000"/>
          </a:xfrm>
          <a:prstGeom prst="rect">
            <a:avLst/>
          </a:prstGeom>
        </p:spPr>
        <p:txBody>
          <a:bodyPr anchorCtr="0" anchor="t" bIns="91425" lIns="91425" spcFirstLastPara="1" rIns="91425" wrap="square" tIns="91425">
            <a:normAutofit fontScale="25000" lnSpcReduction="20000"/>
          </a:bodyPr>
          <a:lstStyle/>
          <a:p>
            <a:pPr indent="0" lvl="0" marL="0" rtl="0" algn="l">
              <a:lnSpc>
                <a:spcPct val="236842"/>
              </a:lnSpc>
              <a:spcBef>
                <a:spcPts val="400"/>
              </a:spcBef>
              <a:spcAft>
                <a:spcPts val="0"/>
              </a:spcAft>
              <a:buNone/>
            </a:pPr>
            <a:r>
              <a:rPr b="1" lang="en-GB" sz="6104">
                <a:solidFill>
                  <a:schemeClr val="dk1"/>
                </a:solidFill>
                <a:highlight>
                  <a:srgbClr val="FFFFFF"/>
                </a:highlight>
                <a:latin typeface="Gill Sans"/>
                <a:ea typeface="Gill Sans"/>
                <a:cs typeface="Gill Sans"/>
                <a:sym typeface="Gill Sans"/>
              </a:rPr>
              <a:t>Qualitative and quantitative:</a:t>
            </a:r>
            <a:endParaRPr b="1" sz="6104">
              <a:solidFill>
                <a:schemeClr val="dk1"/>
              </a:solidFill>
              <a:highlight>
                <a:srgbClr val="FFFFFF"/>
              </a:highlight>
              <a:latin typeface="Gill Sans"/>
              <a:ea typeface="Gill Sans"/>
              <a:cs typeface="Gill Sans"/>
              <a:sym typeface="Gill Sans"/>
            </a:endParaRPr>
          </a:p>
          <a:p>
            <a:pPr indent="0" lvl="0" marL="0" rtl="0" algn="l">
              <a:lnSpc>
                <a:spcPct val="236842"/>
              </a:lnSpc>
              <a:spcBef>
                <a:spcPts val="400"/>
              </a:spcBef>
              <a:spcAft>
                <a:spcPts val="0"/>
              </a:spcAft>
              <a:buNone/>
            </a:pPr>
            <a:r>
              <a:rPr lang="en-GB" sz="4800">
                <a:solidFill>
                  <a:schemeClr val="dk1"/>
                </a:solidFill>
              </a:rPr>
              <a:t>Meta-Iodo[131I]benzylguanidine sulphate, 10-37 MBq/ml.</a:t>
            </a:r>
            <a:endParaRPr b="1" sz="4800">
              <a:solidFill>
                <a:schemeClr val="dk1"/>
              </a:solidFill>
              <a:highlight>
                <a:srgbClr val="FFFFFF"/>
              </a:highlight>
            </a:endParaRPr>
          </a:p>
          <a:p>
            <a:pPr indent="0" lvl="0" marL="0" rtl="0" algn="l">
              <a:lnSpc>
                <a:spcPct val="236842"/>
              </a:lnSpc>
              <a:spcBef>
                <a:spcPts val="400"/>
              </a:spcBef>
              <a:spcAft>
                <a:spcPts val="0"/>
              </a:spcAft>
              <a:buNone/>
            </a:pPr>
            <a:r>
              <a:rPr b="1" lang="en-GB" sz="6521">
                <a:solidFill>
                  <a:schemeClr val="dk1"/>
                </a:solidFill>
                <a:highlight>
                  <a:srgbClr val="FFFFFF"/>
                </a:highlight>
                <a:latin typeface="Gill Sans"/>
                <a:ea typeface="Gill Sans"/>
                <a:cs typeface="Gill Sans"/>
                <a:sym typeface="Gill Sans"/>
              </a:rPr>
              <a:t>Indications</a:t>
            </a:r>
            <a:r>
              <a:rPr lang="en-GB" sz="2521">
                <a:solidFill>
                  <a:schemeClr val="dk1"/>
                </a:solidFill>
                <a:highlight>
                  <a:srgbClr val="FFFFFF"/>
                </a:highlight>
              </a:rPr>
              <a:t>:  </a:t>
            </a:r>
            <a:r>
              <a:rPr lang="en-GB" sz="5600">
                <a:solidFill>
                  <a:schemeClr val="dk1"/>
                </a:solidFill>
                <a:highlight>
                  <a:srgbClr val="FFFFFF"/>
                </a:highlight>
              </a:rPr>
              <a:t> I</a:t>
            </a:r>
            <a:r>
              <a:rPr lang="en-GB" sz="5600">
                <a:solidFill>
                  <a:schemeClr val="dk1"/>
                </a:solidFill>
                <a:highlight>
                  <a:srgbClr val="FFFFFF"/>
                </a:highlight>
              </a:rPr>
              <a:t>sotope</a:t>
            </a:r>
            <a:r>
              <a:rPr lang="en-GB" sz="5600">
                <a:solidFill>
                  <a:schemeClr val="dk1"/>
                </a:solidFill>
                <a:highlight>
                  <a:srgbClr val="FFFFFF"/>
                </a:highlight>
              </a:rPr>
              <a:t> diagnostics (detection, localization, staging, treatment monitoring) of neuroendocrine tumors(pheochromocytoma, neuroblastoma, carcinoid tumors, medullary thyroid carcinoma).</a:t>
            </a:r>
            <a:endParaRPr sz="5600">
              <a:solidFill>
                <a:schemeClr val="dk1"/>
              </a:solidFill>
              <a:highlight>
                <a:srgbClr val="FFFFFF"/>
              </a:highlight>
            </a:endParaRPr>
          </a:p>
          <a:p>
            <a:pPr indent="0" lvl="0" marL="0" rtl="0" algn="l">
              <a:spcBef>
                <a:spcPts val="400"/>
              </a:spcBef>
              <a:spcAft>
                <a:spcPts val="2000"/>
              </a:spcAft>
              <a:buNone/>
            </a:pPr>
            <a:r>
              <a:t/>
            </a:r>
            <a:endParaRPr/>
          </a:p>
        </p:txBody>
      </p:sp>
      <p:sp>
        <p:nvSpPr>
          <p:cNvPr id="194" name="Google Shape;194;p3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GB" sz="1600">
                <a:solidFill>
                  <a:schemeClr val="dk1"/>
                </a:solidFill>
                <a:latin typeface="Gill Sans"/>
                <a:ea typeface="Gill Sans"/>
                <a:cs typeface="Gill Sans"/>
                <a:sym typeface="Gill Sans"/>
              </a:rPr>
              <a:t>Expiration </a:t>
            </a:r>
            <a:r>
              <a:rPr lang="en-GB"/>
              <a:t>:</a:t>
            </a:r>
            <a:r>
              <a:rPr lang="en-GB"/>
              <a:t> </a:t>
            </a:r>
            <a:r>
              <a:rPr lang="en-GB">
                <a:solidFill>
                  <a:schemeClr val="dk1"/>
                </a:solidFill>
              </a:rPr>
              <a:t>9 days from the manufacturing date.</a:t>
            </a:r>
            <a:endParaRPr>
              <a:solidFill>
                <a:schemeClr val="dk1"/>
              </a:solidFill>
            </a:endParaRPr>
          </a:p>
          <a:p>
            <a:pPr indent="0" lvl="0" marL="0" rtl="0" algn="l">
              <a:spcBef>
                <a:spcPts val="1200"/>
              </a:spcBef>
              <a:spcAft>
                <a:spcPts val="0"/>
              </a:spcAft>
              <a:buNone/>
            </a:pPr>
            <a:r>
              <a:rPr b="1" lang="en-GB" sz="1600">
                <a:solidFill>
                  <a:schemeClr val="dk1"/>
                </a:solidFill>
                <a:latin typeface="Gill Sans"/>
                <a:ea typeface="Gill Sans"/>
                <a:cs typeface="Gill Sans"/>
                <a:sym typeface="Gill Sans"/>
              </a:rPr>
              <a:t>Storage</a:t>
            </a:r>
            <a:r>
              <a:rPr lang="en-GB"/>
              <a:t>: </a:t>
            </a:r>
            <a:r>
              <a:rPr lang="en-GB">
                <a:solidFill>
                  <a:schemeClr val="dk1"/>
                </a:solidFill>
              </a:rPr>
              <a:t>at [-15 C] Protected from light, and after </a:t>
            </a:r>
            <a:r>
              <a:rPr lang="en-GB">
                <a:solidFill>
                  <a:schemeClr val="dk1"/>
                </a:solidFill>
              </a:rPr>
              <a:t>defrosting</a:t>
            </a:r>
            <a:r>
              <a:rPr lang="en-GB">
                <a:solidFill>
                  <a:schemeClr val="dk1"/>
                </a:solidFill>
              </a:rPr>
              <a:t> store below 25C for up to 4 hours. Transport in dry ice.</a:t>
            </a:r>
            <a:endParaRPr>
              <a:solidFill>
                <a:schemeClr val="dk1"/>
              </a:solidFill>
            </a:endParaRPr>
          </a:p>
          <a:p>
            <a:pPr indent="0" lvl="0" marL="0" rtl="0" algn="l">
              <a:spcBef>
                <a:spcPts val="1200"/>
              </a:spcBef>
              <a:spcAft>
                <a:spcPts val="1200"/>
              </a:spcAft>
              <a:buNone/>
            </a:pPr>
            <a:r>
              <a:rPr b="1" lang="en-GB" sz="1600">
                <a:solidFill>
                  <a:schemeClr val="dk1"/>
                </a:solidFill>
                <a:latin typeface="Gill Sans"/>
                <a:ea typeface="Gill Sans"/>
                <a:cs typeface="Gill Sans"/>
                <a:sym typeface="Gill Sans"/>
              </a:rPr>
              <a:t>Package</a:t>
            </a:r>
            <a:r>
              <a:rPr lang="en-GB">
                <a:solidFill>
                  <a:schemeClr val="dk1"/>
                </a:solidFill>
              </a:rPr>
              <a:t>: supplied in </a:t>
            </a:r>
            <a:r>
              <a:rPr lang="en-GB">
                <a:solidFill>
                  <a:srgbClr val="373545"/>
                </a:solidFill>
              </a:rPr>
              <a:t>10</a:t>
            </a:r>
            <a:r>
              <a:rPr lang="en-GB">
                <a:solidFill>
                  <a:srgbClr val="373545"/>
                </a:solidFill>
              </a:rPr>
              <a:t> ml glass vials, with a possibility of drawing multidoses in an aseptic way.</a:t>
            </a:r>
            <a:endParaRPr sz="1000">
              <a:solidFill>
                <a:schemeClr val="dk1"/>
              </a:solidFill>
            </a:endParaRPr>
          </a:p>
        </p:txBody>
      </p:sp>
      <p:pic>
        <p:nvPicPr>
          <p:cNvPr id="195" name="Google Shape;195;p31"/>
          <p:cNvPicPr preferRelativeResize="0"/>
          <p:nvPr/>
        </p:nvPicPr>
        <p:blipFill>
          <a:blip r:embed="rId3">
            <a:alphaModFix/>
          </a:blip>
          <a:stretch>
            <a:fillRect/>
          </a:stretch>
        </p:blipFill>
        <p:spPr>
          <a:xfrm>
            <a:off x="5417100" y="2878725"/>
            <a:ext cx="2392375" cy="23923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30434"/>
              </a:lnSpc>
              <a:spcBef>
                <a:spcPts val="0"/>
              </a:spcBef>
              <a:spcAft>
                <a:spcPts val="0"/>
              </a:spcAft>
              <a:buClr>
                <a:schemeClr val="dk1"/>
              </a:buClr>
              <a:buSzPct val="39600"/>
              <a:buFont typeface="Arial"/>
              <a:buNone/>
            </a:pPr>
            <a:r>
              <a:rPr b="1" lang="en-GB" sz="2778">
                <a:solidFill>
                  <a:srgbClr val="006DB8"/>
                </a:solidFill>
                <a:highlight>
                  <a:srgbClr val="FFFFFF"/>
                </a:highlight>
                <a:latin typeface="Gill Sans"/>
                <a:ea typeface="Gill Sans"/>
                <a:cs typeface="Gill Sans"/>
                <a:sym typeface="Gill Sans"/>
              </a:rPr>
              <a:t>MIBG-131I – therapeutic solution for injection</a:t>
            </a:r>
            <a:endParaRPr b="1" sz="2778">
              <a:solidFill>
                <a:srgbClr val="006DB8"/>
              </a:solidFill>
              <a:highlight>
                <a:srgbClr val="FFFFFF"/>
              </a:highlight>
              <a:latin typeface="Gill Sans"/>
              <a:ea typeface="Gill Sans"/>
              <a:cs typeface="Gill Sans"/>
              <a:sym typeface="Gill Sans"/>
            </a:endParaRPr>
          </a:p>
          <a:p>
            <a:pPr indent="0" lvl="0" marL="0" rtl="0" algn="l">
              <a:lnSpc>
                <a:spcPct val="115000"/>
              </a:lnSpc>
              <a:spcBef>
                <a:spcPts val="800"/>
              </a:spcBef>
              <a:spcAft>
                <a:spcPts val="0"/>
              </a:spcAft>
              <a:buClr>
                <a:schemeClr val="dk1"/>
              </a:buClr>
              <a:buSzPct val="100000"/>
              <a:buFont typeface="Arial"/>
              <a:buNone/>
            </a:pPr>
            <a:r>
              <a:t/>
            </a:r>
            <a:endParaRPr sz="1100"/>
          </a:p>
          <a:p>
            <a:pPr indent="0" lvl="0" marL="0" rtl="0" algn="l">
              <a:spcBef>
                <a:spcPts val="0"/>
              </a:spcBef>
              <a:spcAft>
                <a:spcPts val="0"/>
              </a:spcAft>
              <a:buNone/>
            </a:pPr>
            <a:r>
              <a:t/>
            </a:r>
            <a:endParaRPr/>
          </a:p>
        </p:txBody>
      </p:sp>
      <p:sp>
        <p:nvSpPr>
          <p:cNvPr id="201" name="Google Shape;201;p32"/>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b="1" lang="en-GB" sz="1600">
                <a:solidFill>
                  <a:schemeClr val="dk1"/>
                </a:solidFill>
                <a:latin typeface="Gill Sans"/>
                <a:ea typeface="Gill Sans"/>
                <a:cs typeface="Gill Sans"/>
                <a:sym typeface="Gill Sans"/>
              </a:rPr>
              <a:t>Qualitative and quantitative composition:</a:t>
            </a:r>
            <a:endParaRPr b="1" sz="1600">
              <a:solidFill>
                <a:schemeClr val="dk1"/>
              </a:solidFill>
              <a:latin typeface="Gill Sans"/>
              <a:ea typeface="Gill Sans"/>
              <a:cs typeface="Gill Sans"/>
              <a:sym typeface="Gill Sans"/>
            </a:endParaRPr>
          </a:p>
          <a:p>
            <a:pPr indent="0" lvl="0" marL="0" rtl="0" algn="l">
              <a:lnSpc>
                <a:spcPct val="100000"/>
              </a:lnSpc>
              <a:spcBef>
                <a:spcPts val="960"/>
              </a:spcBef>
              <a:spcAft>
                <a:spcPts val="0"/>
              </a:spcAft>
              <a:buNone/>
            </a:pPr>
            <a:r>
              <a:rPr lang="en-GB" sz="1200">
                <a:solidFill>
                  <a:srgbClr val="373545"/>
                </a:solidFill>
              </a:rPr>
              <a:t>Meta-Iodo[131I]benzylguanidine sulphate, 370-7400 MBq/ml.</a:t>
            </a:r>
            <a:endParaRPr sz="1200">
              <a:solidFill>
                <a:srgbClr val="373545"/>
              </a:solidFill>
            </a:endParaRPr>
          </a:p>
          <a:p>
            <a:pPr indent="0" lvl="0" marL="0" rtl="0" algn="l">
              <a:lnSpc>
                <a:spcPct val="100000"/>
              </a:lnSpc>
              <a:spcBef>
                <a:spcPts val="960"/>
              </a:spcBef>
              <a:spcAft>
                <a:spcPts val="0"/>
              </a:spcAft>
              <a:buClr>
                <a:schemeClr val="dk1"/>
              </a:buClr>
              <a:buSzPts val="1656"/>
              <a:buFont typeface="Arial"/>
              <a:buNone/>
            </a:pPr>
            <a:r>
              <a:rPr b="1" lang="en-GB" sz="1600">
                <a:solidFill>
                  <a:schemeClr val="dk1"/>
                </a:solidFill>
                <a:latin typeface="Gill Sans"/>
                <a:ea typeface="Gill Sans"/>
                <a:cs typeface="Gill Sans"/>
                <a:sym typeface="Gill Sans"/>
              </a:rPr>
              <a:t>Indication</a:t>
            </a:r>
            <a:r>
              <a:rPr lang="en-GB" sz="1600">
                <a:solidFill>
                  <a:srgbClr val="373545"/>
                </a:solidFill>
                <a:latin typeface="Gill Sans"/>
                <a:ea typeface="Gill Sans"/>
                <a:cs typeface="Gill Sans"/>
                <a:sym typeface="Gill Sans"/>
              </a:rPr>
              <a:t>:</a:t>
            </a:r>
            <a:endParaRPr sz="1600">
              <a:solidFill>
                <a:srgbClr val="373545"/>
              </a:solidFill>
              <a:latin typeface="Gill Sans"/>
              <a:ea typeface="Gill Sans"/>
              <a:cs typeface="Gill Sans"/>
              <a:sym typeface="Gill Sans"/>
            </a:endParaRPr>
          </a:p>
          <a:p>
            <a:pPr indent="0" lvl="0" marL="0" rtl="0" algn="l">
              <a:spcBef>
                <a:spcPts val="0"/>
              </a:spcBef>
              <a:spcAft>
                <a:spcPts val="0"/>
              </a:spcAft>
              <a:buClr>
                <a:schemeClr val="dk1"/>
              </a:buClr>
              <a:buSzPts val="1100"/>
              <a:buFont typeface="Arial"/>
              <a:buNone/>
            </a:pPr>
            <a:r>
              <a:rPr lang="en-GB" sz="1450">
                <a:solidFill>
                  <a:schemeClr val="dk1"/>
                </a:solidFill>
                <a:highlight>
                  <a:srgbClr val="FFFFFF"/>
                </a:highlight>
              </a:rPr>
              <a:t>Radiation therapy of tumour-tissue that is capable of retaining iobenguane.</a:t>
            </a:r>
            <a:endParaRPr sz="1450">
              <a:solidFill>
                <a:schemeClr val="dk1"/>
              </a:solidFill>
              <a:highlight>
                <a:srgbClr val="FFFFFF"/>
              </a:highlight>
            </a:endParaRPr>
          </a:p>
          <a:p>
            <a:pPr indent="0" lvl="0" marL="0" rtl="0" algn="l">
              <a:spcBef>
                <a:spcPts val="0"/>
              </a:spcBef>
              <a:spcAft>
                <a:spcPts val="0"/>
              </a:spcAft>
              <a:buNone/>
            </a:pPr>
            <a:r>
              <a:t/>
            </a:r>
            <a:endParaRPr sz="145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GB" sz="1450">
                <a:solidFill>
                  <a:schemeClr val="dk1"/>
                </a:solidFill>
                <a:highlight>
                  <a:srgbClr val="FFFFFF"/>
                </a:highlight>
              </a:rPr>
              <a:t>These are tumours arising from cells originating embryologically from the neural crest: pheochromocytomas, neuroblastomas, carcinoids and medullary carcinomas of the thyroid gland (MCT).</a:t>
            </a:r>
            <a:endParaRPr sz="1450">
              <a:solidFill>
                <a:schemeClr val="dk1"/>
              </a:solidFill>
              <a:highlight>
                <a:srgbClr val="FFFFFF"/>
              </a:highlight>
            </a:endParaRPr>
          </a:p>
          <a:p>
            <a:pPr indent="0" lvl="0" marL="0" rtl="0" algn="l">
              <a:spcBef>
                <a:spcPts val="0"/>
              </a:spcBef>
              <a:spcAft>
                <a:spcPts val="1200"/>
              </a:spcAft>
              <a:buNone/>
            </a:pPr>
            <a:r>
              <a:t/>
            </a:r>
            <a:endParaRPr/>
          </a:p>
        </p:txBody>
      </p:sp>
      <p:sp>
        <p:nvSpPr>
          <p:cNvPr id="202" name="Google Shape;202;p32"/>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en-GB" sz="1600">
                <a:solidFill>
                  <a:schemeClr val="dk1"/>
                </a:solidFill>
                <a:latin typeface="Gill Sans"/>
                <a:ea typeface="Gill Sans"/>
                <a:cs typeface="Gill Sans"/>
                <a:sym typeface="Gill Sans"/>
              </a:rPr>
              <a:t>Expiration </a:t>
            </a:r>
            <a:r>
              <a:rPr lang="en-GB"/>
              <a:t>: </a:t>
            </a:r>
            <a:r>
              <a:rPr lang="en-GB">
                <a:solidFill>
                  <a:schemeClr val="dk1"/>
                </a:solidFill>
              </a:rPr>
              <a:t>4 days from the manufacturing date.</a:t>
            </a:r>
            <a:endParaRPr>
              <a:solidFill>
                <a:schemeClr val="dk1"/>
              </a:solidFill>
            </a:endParaRPr>
          </a:p>
          <a:p>
            <a:pPr indent="0" lvl="0" marL="0" rtl="0" algn="l">
              <a:spcBef>
                <a:spcPts val="1200"/>
              </a:spcBef>
              <a:spcAft>
                <a:spcPts val="0"/>
              </a:spcAft>
              <a:buClr>
                <a:schemeClr val="dk1"/>
              </a:buClr>
              <a:buSzPts val="1100"/>
              <a:buFont typeface="Arial"/>
              <a:buNone/>
            </a:pPr>
            <a:r>
              <a:rPr b="1" lang="en-GB" sz="1600">
                <a:solidFill>
                  <a:schemeClr val="dk1"/>
                </a:solidFill>
                <a:latin typeface="Gill Sans"/>
                <a:ea typeface="Gill Sans"/>
                <a:cs typeface="Gill Sans"/>
                <a:sym typeface="Gill Sans"/>
              </a:rPr>
              <a:t>Storage</a:t>
            </a:r>
            <a:r>
              <a:rPr lang="en-GB"/>
              <a:t>: </a:t>
            </a:r>
            <a:r>
              <a:rPr lang="en-GB">
                <a:solidFill>
                  <a:schemeClr val="dk1"/>
                </a:solidFill>
              </a:rPr>
              <a:t>at [-15 C] Protected from light, and after defrosting store below 25C for up to 2 hours. Transport in dry ice.</a:t>
            </a:r>
            <a:endParaRPr>
              <a:solidFill>
                <a:schemeClr val="dk1"/>
              </a:solidFill>
            </a:endParaRPr>
          </a:p>
          <a:p>
            <a:pPr indent="0" lvl="0" marL="0" rtl="0" algn="l">
              <a:spcBef>
                <a:spcPts val="1200"/>
              </a:spcBef>
              <a:spcAft>
                <a:spcPts val="0"/>
              </a:spcAft>
              <a:buClr>
                <a:schemeClr val="dk1"/>
              </a:buClr>
              <a:buSzPts val="1100"/>
              <a:buFont typeface="Arial"/>
              <a:buNone/>
            </a:pPr>
            <a:r>
              <a:rPr b="1" lang="en-GB" sz="1600">
                <a:solidFill>
                  <a:schemeClr val="dk1"/>
                </a:solidFill>
                <a:latin typeface="Gill Sans"/>
                <a:ea typeface="Gill Sans"/>
                <a:cs typeface="Gill Sans"/>
                <a:sym typeface="Gill Sans"/>
              </a:rPr>
              <a:t>Package</a:t>
            </a:r>
            <a:r>
              <a:rPr lang="en-GB">
                <a:solidFill>
                  <a:schemeClr val="dk1"/>
                </a:solidFill>
              </a:rPr>
              <a:t>: supplied in </a:t>
            </a:r>
            <a:r>
              <a:rPr lang="en-GB">
                <a:solidFill>
                  <a:srgbClr val="373545"/>
                </a:solidFill>
              </a:rPr>
              <a:t>10 ml glass vials, with a possibility of drawing multidoses in an aseptic way.</a:t>
            </a:r>
            <a:endParaRPr sz="1000">
              <a:solidFill>
                <a:schemeClr val="dk1"/>
              </a:solidFill>
            </a:endParaRPr>
          </a:p>
          <a:p>
            <a:pPr indent="0" lvl="0" marL="0" rtl="0" algn="l">
              <a:spcBef>
                <a:spcPts val="1200"/>
              </a:spcBef>
              <a:spcAft>
                <a:spcPts val="1200"/>
              </a:spcAft>
              <a:buNone/>
            </a:pPr>
            <a:r>
              <a:t/>
            </a:r>
            <a:endParaRPr/>
          </a:p>
        </p:txBody>
      </p:sp>
      <p:pic>
        <p:nvPicPr>
          <p:cNvPr id="203" name="Google Shape;203;p32"/>
          <p:cNvPicPr preferRelativeResize="0"/>
          <p:nvPr/>
        </p:nvPicPr>
        <p:blipFill>
          <a:blip r:embed="rId3">
            <a:alphaModFix/>
          </a:blip>
          <a:stretch>
            <a:fillRect/>
          </a:stretch>
        </p:blipFill>
        <p:spPr>
          <a:xfrm>
            <a:off x="5949075" y="2845350"/>
            <a:ext cx="2571750" cy="25717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3"/>
          <p:cNvSpPr txBox="1"/>
          <p:nvPr>
            <p:ph type="title"/>
          </p:nvPr>
        </p:nvSpPr>
        <p:spPr>
          <a:xfrm>
            <a:off x="311700" y="144100"/>
            <a:ext cx="8520600" cy="877200"/>
          </a:xfrm>
          <a:prstGeom prst="rect">
            <a:avLst/>
          </a:prstGeom>
        </p:spPr>
        <p:txBody>
          <a:bodyPr anchorCtr="0" anchor="t" bIns="91425" lIns="91425" spcFirstLastPara="1" rIns="91425" wrap="square" tIns="91425">
            <a:noAutofit/>
          </a:bodyPr>
          <a:lstStyle/>
          <a:p>
            <a:pPr indent="0" lvl="0" marL="0" rtl="0" algn="l">
              <a:lnSpc>
                <a:spcPct val="130434"/>
              </a:lnSpc>
              <a:spcBef>
                <a:spcPts val="0"/>
              </a:spcBef>
              <a:spcAft>
                <a:spcPts val="0"/>
              </a:spcAft>
              <a:buSzPts val="990"/>
              <a:buNone/>
            </a:pPr>
            <a:r>
              <a:rPr b="1" lang="en-GB" sz="2300">
                <a:solidFill>
                  <a:srgbClr val="006DB8"/>
                </a:solidFill>
                <a:highlight>
                  <a:srgbClr val="FFFFFF"/>
                </a:highlight>
                <a:latin typeface="Gill Sans"/>
                <a:ea typeface="Gill Sans"/>
                <a:cs typeface="Gill Sans"/>
                <a:sym typeface="Gill Sans"/>
              </a:rPr>
              <a:t>Sodium iodide Na131I – diagnostic capsules</a:t>
            </a:r>
            <a:endParaRPr b="1" sz="2300">
              <a:solidFill>
                <a:srgbClr val="006DB8"/>
              </a:solidFill>
              <a:highlight>
                <a:srgbClr val="FFFFFF"/>
              </a:highlight>
              <a:latin typeface="Gill Sans"/>
              <a:ea typeface="Gill Sans"/>
              <a:cs typeface="Gill Sans"/>
              <a:sym typeface="Gill Sans"/>
            </a:endParaRPr>
          </a:p>
          <a:p>
            <a:pPr indent="0" lvl="0" marL="0" rtl="0" algn="l">
              <a:lnSpc>
                <a:spcPct val="130434"/>
              </a:lnSpc>
              <a:spcBef>
                <a:spcPts val="800"/>
              </a:spcBef>
              <a:spcAft>
                <a:spcPts val="0"/>
              </a:spcAft>
              <a:buSzPts val="990"/>
              <a:buNone/>
            </a:pPr>
            <a:r>
              <a:rPr b="1" lang="en-GB" sz="1800">
                <a:highlight>
                  <a:srgbClr val="FFFFFF"/>
                </a:highlight>
                <a:latin typeface="Gill Sans"/>
                <a:ea typeface="Gill Sans"/>
                <a:cs typeface="Gill Sans"/>
                <a:sym typeface="Gill Sans"/>
              </a:rPr>
              <a:t>Hard capsules,1-37MBq</a:t>
            </a:r>
            <a:endParaRPr b="1" sz="1800">
              <a:highlight>
                <a:srgbClr val="FFFFFF"/>
              </a:highlight>
              <a:latin typeface="Gill Sans"/>
              <a:ea typeface="Gill Sans"/>
              <a:cs typeface="Gill Sans"/>
              <a:sym typeface="Gill Sans"/>
            </a:endParaRPr>
          </a:p>
          <a:p>
            <a:pPr indent="0" lvl="0" marL="0" rtl="0" algn="l">
              <a:lnSpc>
                <a:spcPct val="130434"/>
              </a:lnSpc>
              <a:spcBef>
                <a:spcPts val="800"/>
              </a:spcBef>
              <a:spcAft>
                <a:spcPts val="0"/>
              </a:spcAft>
              <a:buClr>
                <a:schemeClr val="dk1"/>
              </a:buClr>
              <a:buSzPts val="990"/>
              <a:buFont typeface="Arial"/>
              <a:buNone/>
            </a:pPr>
            <a:r>
              <a:t/>
            </a:r>
            <a:endParaRPr b="1" sz="2500">
              <a:solidFill>
                <a:srgbClr val="006DB8"/>
              </a:solidFill>
              <a:highlight>
                <a:srgbClr val="FFFFFF"/>
              </a:highlight>
              <a:latin typeface="Gill Sans"/>
              <a:ea typeface="Gill Sans"/>
              <a:cs typeface="Gill Sans"/>
              <a:sym typeface="Gill Sans"/>
            </a:endParaRPr>
          </a:p>
          <a:p>
            <a:pPr indent="0" lvl="0" marL="0" rtl="0" algn="l">
              <a:spcBef>
                <a:spcPts val="800"/>
              </a:spcBef>
              <a:spcAft>
                <a:spcPts val="0"/>
              </a:spcAft>
              <a:buSzPts val="990"/>
              <a:buNone/>
            </a:pPr>
            <a:r>
              <a:t/>
            </a:r>
            <a:endParaRPr sz="2520"/>
          </a:p>
        </p:txBody>
      </p:sp>
      <p:sp>
        <p:nvSpPr>
          <p:cNvPr id="209" name="Google Shape;209;p33"/>
          <p:cNvSpPr txBox="1"/>
          <p:nvPr>
            <p:ph idx="1" type="body"/>
          </p:nvPr>
        </p:nvSpPr>
        <p:spPr>
          <a:xfrm>
            <a:off x="311700" y="1152475"/>
            <a:ext cx="3999900" cy="3416400"/>
          </a:xfrm>
          <a:prstGeom prst="rect">
            <a:avLst/>
          </a:prstGeom>
        </p:spPr>
        <p:txBody>
          <a:bodyPr anchorCtr="0" anchor="t" bIns="91425" lIns="91425" spcFirstLastPara="1" rIns="91425" wrap="square" tIns="91425">
            <a:normAutofit fontScale="47500" lnSpcReduction="20000"/>
          </a:bodyPr>
          <a:lstStyle/>
          <a:p>
            <a:pPr indent="0" lvl="0" marL="0" rtl="0" algn="l">
              <a:lnSpc>
                <a:spcPct val="100000"/>
              </a:lnSpc>
              <a:spcBef>
                <a:spcPts val="0"/>
              </a:spcBef>
              <a:spcAft>
                <a:spcPts val="0"/>
              </a:spcAft>
              <a:buNone/>
            </a:pPr>
            <a:r>
              <a:rPr b="1" lang="en-GB" sz="3231">
                <a:solidFill>
                  <a:schemeClr val="dk1"/>
                </a:solidFill>
                <a:latin typeface="Gill Sans"/>
                <a:ea typeface="Gill Sans"/>
                <a:cs typeface="Gill Sans"/>
                <a:sym typeface="Gill Sans"/>
              </a:rPr>
              <a:t>Qualitative and quantitative composition:</a:t>
            </a:r>
            <a:endParaRPr b="1" sz="3231">
              <a:solidFill>
                <a:schemeClr val="dk1"/>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ct val="61309"/>
              <a:buFont typeface="Arial"/>
              <a:buNone/>
            </a:pPr>
            <a:r>
              <a:rPr lang="en-GB" sz="2701">
                <a:solidFill>
                  <a:srgbClr val="373545"/>
                </a:solidFill>
              </a:rPr>
              <a:t>Sodium iodide (Na131I) [1-37 MBq] </a:t>
            </a:r>
            <a:endParaRPr sz="2701">
              <a:solidFill>
                <a:srgbClr val="373545"/>
              </a:solidFill>
            </a:endParaRPr>
          </a:p>
          <a:p>
            <a:pPr indent="0" lvl="0" marL="0" rtl="0" algn="l">
              <a:lnSpc>
                <a:spcPct val="100000"/>
              </a:lnSpc>
              <a:spcBef>
                <a:spcPts val="960"/>
              </a:spcBef>
              <a:spcAft>
                <a:spcPts val="0"/>
              </a:spcAft>
              <a:buNone/>
            </a:pPr>
            <a:r>
              <a:rPr b="1" lang="en-GB" sz="3493">
                <a:solidFill>
                  <a:schemeClr val="dk1"/>
                </a:solidFill>
                <a:latin typeface="Gill Sans"/>
                <a:ea typeface="Gill Sans"/>
                <a:cs typeface="Gill Sans"/>
                <a:sym typeface="Gill Sans"/>
              </a:rPr>
              <a:t>Indication</a:t>
            </a:r>
            <a:r>
              <a:rPr b="1" lang="en-GB" sz="2440">
                <a:solidFill>
                  <a:schemeClr val="dk1"/>
                </a:solidFill>
                <a:latin typeface="Gill Sans"/>
                <a:ea typeface="Gill Sans"/>
                <a:cs typeface="Gill Sans"/>
                <a:sym typeface="Gill Sans"/>
              </a:rPr>
              <a:t>: </a:t>
            </a:r>
            <a:endParaRPr b="1" sz="2440">
              <a:solidFill>
                <a:schemeClr val="dk1"/>
              </a:solidFill>
              <a:latin typeface="Gill Sans"/>
              <a:ea typeface="Gill Sans"/>
              <a:cs typeface="Gill Sans"/>
              <a:sym typeface="Gill Sans"/>
            </a:endParaRPr>
          </a:p>
          <a:p>
            <a:pPr indent="0" lvl="0" marL="0" rtl="0" algn="l">
              <a:lnSpc>
                <a:spcPct val="100000"/>
              </a:lnSpc>
              <a:spcBef>
                <a:spcPts val="960"/>
              </a:spcBef>
              <a:spcAft>
                <a:spcPts val="0"/>
              </a:spcAft>
              <a:buNone/>
            </a:pPr>
            <a:r>
              <a:rPr lang="en-GB" sz="2921">
                <a:solidFill>
                  <a:srgbClr val="373545"/>
                </a:solidFill>
              </a:rPr>
              <a:t>Thyroid function disorders (hyperthyroidism and hypothyroidism), evaluation of thyroid tissue location (including ectopy), its size, shape, functional analysis of focal lesions: “cold” (not trapping iodine), “warm” (trapping iodine at a similar extent to normal thyroid parenchyma), “hot” (trapping iodine at a higher extent than normal thyroid parenchyma) nodules. It is the basic radioisotope in the diagnosis of metastatic lesions of differentiated thyroid cancers (following the surgical removal of the thyroid or radioisotope ablation).</a:t>
            </a:r>
            <a:endParaRPr sz="2921">
              <a:solidFill>
                <a:srgbClr val="373545"/>
              </a:solidFill>
            </a:endParaRPr>
          </a:p>
          <a:p>
            <a:pPr indent="0" lvl="0" marL="0" rtl="0" algn="l">
              <a:spcBef>
                <a:spcPts val="0"/>
              </a:spcBef>
              <a:spcAft>
                <a:spcPts val="1200"/>
              </a:spcAft>
              <a:buNone/>
            </a:pPr>
            <a:r>
              <a:t/>
            </a:r>
            <a:endParaRPr/>
          </a:p>
        </p:txBody>
      </p:sp>
      <p:sp>
        <p:nvSpPr>
          <p:cNvPr id="210" name="Google Shape;210;p33"/>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fontScale="77500" lnSpcReduction="10000"/>
          </a:bodyPr>
          <a:lstStyle/>
          <a:p>
            <a:pPr indent="0" lvl="0" marL="0" rtl="0" algn="l">
              <a:lnSpc>
                <a:spcPct val="100000"/>
              </a:lnSpc>
              <a:spcBef>
                <a:spcPts val="960"/>
              </a:spcBef>
              <a:spcAft>
                <a:spcPts val="0"/>
              </a:spcAft>
              <a:buNone/>
            </a:pPr>
            <a:r>
              <a:rPr b="1" lang="en-GB" sz="1700">
                <a:solidFill>
                  <a:schemeClr val="dk1"/>
                </a:solidFill>
                <a:latin typeface="Gill Sans"/>
                <a:ea typeface="Gill Sans"/>
                <a:cs typeface="Gill Sans"/>
                <a:sym typeface="Gill Sans"/>
              </a:rPr>
              <a:t>Expiration</a:t>
            </a:r>
            <a:r>
              <a:rPr lang="en-GB" sz="1800">
                <a:solidFill>
                  <a:srgbClr val="514DAA"/>
                </a:solidFill>
                <a:latin typeface="Gill Sans"/>
                <a:ea typeface="Gill Sans"/>
                <a:cs typeface="Gill Sans"/>
                <a:sym typeface="Gill Sans"/>
              </a:rPr>
              <a:t>:</a:t>
            </a:r>
            <a:r>
              <a:rPr lang="en-GB" sz="1800">
                <a:solidFill>
                  <a:srgbClr val="373545"/>
                </a:solidFill>
                <a:latin typeface="Gill Sans"/>
                <a:ea typeface="Gill Sans"/>
                <a:cs typeface="Gill Sans"/>
                <a:sym typeface="Gill Sans"/>
              </a:rPr>
              <a:t> </a:t>
            </a:r>
            <a:r>
              <a:rPr lang="en-GB" sz="1500">
                <a:solidFill>
                  <a:schemeClr val="dk1"/>
                </a:solidFill>
              </a:rPr>
              <a:t>21 days from the production date</a:t>
            </a:r>
            <a:endParaRPr sz="1500">
              <a:solidFill>
                <a:schemeClr val="dk1"/>
              </a:solidFill>
            </a:endParaRPr>
          </a:p>
          <a:p>
            <a:pPr indent="0" lvl="0" marL="0" rtl="0" algn="l">
              <a:lnSpc>
                <a:spcPct val="100000"/>
              </a:lnSpc>
              <a:spcBef>
                <a:spcPts val="960"/>
              </a:spcBef>
              <a:spcAft>
                <a:spcPts val="0"/>
              </a:spcAft>
              <a:buNone/>
            </a:pPr>
            <a:r>
              <a:rPr b="1" lang="en-GB" sz="1800">
                <a:solidFill>
                  <a:schemeClr val="dk1"/>
                </a:solidFill>
                <a:latin typeface="Gill Sans"/>
                <a:ea typeface="Gill Sans"/>
                <a:cs typeface="Gill Sans"/>
                <a:sym typeface="Gill Sans"/>
              </a:rPr>
              <a:t>Storage</a:t>
            </a:r>
            <a:r>
              <a:rPr lang="en-GB" sz="1800">
                <a:solidFill>
                  <a:srgbClr val="514DAA"/>
                </a:solidFill>
                <a:latin typeface="Gill Sans"/>
                <a:ea typeface="Gill Sans"/>
                <a:cs typeface="Gill Sans"/>
                <a:sym typeface="Gill Sans"/>
              </a:rPr>
              <a:t>:</a:t>
            </a:r>
            <a:r>
              <a:rPr lang="en-GB" sz="1800">
                <a:solidFill>
                  <a:srgbClr val="373545"/>
                </a:solidFill>
                <a:latin typeface="Gill Sans"/>
                <a:ea typeface="Gill Sans"/>
                <a:cs typeface="Gill Sans"/>
                <a:sym typeface="Gill Sans"/>
              </a:rPr>
              <a:t> </a:t>
            </a:r>
            <a:r>
              <a:rPr lang="en-GB" sz="1500">
                <a:solidFill>
                  <a:schemeClr val="dk1"/>
                </a:solidFill>
              </a:rPr>
              <a:t>At temperature below 25 C</a:t>
            </a:r>
            <a:endParaRPr sz="1500">
              <a:solidFill>
                <a:schemeClr val="dk1"/>
              </a:solidFill>
            </a:endParaRPr>
          </a:p>
          <a:p>
            <a:pPr indent="0" lvl="0" marL="0" rtl="0" algn="l">
              <a:lnSpc>
                <a:spcPct val="100000"/>
              </a:lnSpc>
              <a:spcBef>
                <a:spcPts val="960"/>
              </a:spcBef>
              <a:spcAft>
                <a:spcPts val="0"/>
              </a:spcAft>
              <a:buNone/>
            </a:pPr>
            <a:r>
              <a:rPr b="1" lang="en-GB" sz="1800">
                <a:solidFill>
                  <a:schemeClr val="dk1"/>
                </a:solidFill>
                <a:latin typeface="Gill Sans"/>
                <a:ea typeface="Gill Sans"/>
                <a:cs typeface="Gill Sans"/>
                <a:sym typeface="Gill Sans"/>
              </a:rPr>
              <a:t>Package</a:t>
            </a:r>
            <a:r>
              <a:rPr lang="en-GB" sz="1800">
                <a:solidFill>
                  <a:srgbClr val="514DAA"/>
                </a:solidFill>
                <a:latin typeface="Gill Sans"/>
                <a:ea typeface="Gill Sans"/>
                <a:cs typeface="Gill Sans"/>
                <a:sym typeface="Gill Sans"/>
              </a:rPr>
              <a:t>: </a:t>
            </a:r>
            <a:r>
              <a:rPr lang="en-GB" sz="1635">
                <a:solidFill>
                  <a:srgbClr val="373545"/>
                </a:solidFill>
              </a:rPr>
              <a:t>capsules for diagnostic use, are supplied in two types of immediate packages:</a:t>
            </a:r>
            <a:endParaRPr sz="1635">
              <a:solidFill>
                <a:srgbClr val="373545"/>
              </a:solidFill>
            </a:endParaRPr>
          </a:p>
          <a:p>
            <a:pPr indent="0" lvl="0" marL="0" rtl="0" algn="l">
              <a:lnSpc>
                <a:spcPct val="100000"/>
              </a:lnSpc>
              <a:spcBef>
                <a:spcPts val="960"/>
              </a:spcBef>
              <a:spcAft>
                <a:spcPts val="0"/>
              </a:spcAft>
              <a:buNone/>
            </a:pPr>
            <a:r>
              <a:rPr lang="en-GB" sz="1200">
                <a:solidFill>
                  <a:srgbClr val="373545"/>
                </a:solidFill>
              </a:rPr>
              <a:t>1-Capsules with activity of 1-4 MBq </a:t>
            </a:r>
            <a:endParaRPr sz="1200">
              <a:solidFill>
                <a:srgbClr val="373545"/>
              </a:solidFill>
            </a:endParaRPr>
          </a:p>
          <a:p>
            <a:pPr indent="0" lvl="0" marL="0" rtl="0" algn="l">
              <a:lnSpc>
                <a:spcPct val="100000"/>
              </a:lnSpc>
              <a:spcBef>
                <a:spcPts val="960"/>
              </a:spcBef>
              <a:spcAft>
                <a:spcPts val="0"/>
              </a:spcAft>
              <a:buNone/>
            </a:pPr>
            <a:r>
              <a:rPr lang="en-GB" sz="1200">
                <a:solidFill>
                  <a:srgbClr val="373545"/>
                </a:solidFill>
              </a:rPr>
              <a:t>in the polypropylene vials, sealed with the </a:t>
            </a:r>
            <a:endParaRPr sz="1200">
              <a:solidFill>
                <a:srgbClr val="373545"/>
              </a:solidFill>
            </a:endParaRPr>
          </a:p>
          <a:p>
            <a:pPr indent="0" lvl="0" marL="0" rtl="0" algn="l">
              <a:lnSpc>
                <a:spcPct val="100000"/>
              </a:lnSpc>
              <a:spcBef>
                <a:spcPts val="960"/>
              </a:spcBef>
              <a:spcAft>
                <a:spcPts val="0"/>
              </a:spcAft>
              <a:buNone/>
            </a:pPr>
            <a:r>
              <a:rPr lang="en-GB" sz="1200">
                <a:solidFill>
                  <a:srgbClr val="373545"/>
                </a:solidFill>
              </a:rPr>
              <a:t>polyethylene stoppers.</a:t>
            </a:r>
            <a:endParaRPr sz="1200">
              <a:solidFill>
                <a:srgbClr val="373545"/>
              </a:solidFill>
            </a:endParaRPr>
          </a:p>
          <a:p>
            <a:pPr indent="0" lvl="0" marL="0" rtl="0" algn="l">
              <a:lnSpc>
                <a:spcPct val="100000"/>
              </a:lnSpc>
              <a:spcBef>
                <a:spcPts val="960"/>
              </a:spcBef>
              <a:spcAft>
                <a:spcPts val="0"/>
              </a:spcAft>
              <a:buNone/>
            </a:pPr>
            <a:r>
              <a:rPr lang="en-GB" sz="1200">
                <a:solidFill>
                  <a:srgbClr val="373545"/>
                </a:solidFill>
              </a:rPr>
              <a:t>2-</a:t>
            </a:r>
            <a:r>
              <a:rPr lang="en-GB" sz="1200">
                <a:solidFill>
                  <a:schemeClr val="dk1"/>
                </a:solidFill>
              </a:rPr>
              <a:t>Capsules, with activity of 1-37 MBq</a:t>
            </a:r>
            <a:endParaRPr sz="1200">
              <a:solidFill>
                <a:schemeClr val="dk1"/>
              </a:solidFill>
            </a:endParaRPr>
          </a:p>
          <a:p>
            <a:pPr indent="0" lvl="0" marL="0" rtl="0" algn="l">
              <a:lnSpc>
                <a:spcPct val="100000"/>
              </a:lnSpc>
              <a:spcBef>
                <a:spcPts val="960"/>
              </a:spcBef>
              <a:spcAft>
                <a:spcPts val="0"/>
              </a:spcAft>
              <a:buNone/>
            </a:pPr>
            <a:r>
              <a:rPr lang="en-GB" sz="1200">
                <a:solidFill>
                  <a:schemeClr val="dk1"/>
                </a:solidFill>
              </a:rPr>
              <a:t> in the polypropylene vials,</a:t>
            </a:r>
            <a:endParaRPr sz="1200">
              <a:solidFill>
                <a:schemeClr val="dk1"/>
              </a:solidFill>
            </a:endParaRPr>
          </a:p>
          <a:p>
            <a:pPr indent="0" lvl="0" marL="0" rtl="0" algn="l">
              <a:lnSpc>
                <a:spcPct val="100000"/>
              </a:lnSpc>
              <a:spcBef>
                <a:spcPts val="960"/>
              </a:spcBef>
              <a:spcAft>
                <a:spcPts val="0"/>
              </a:spcAft>
              <a:buNone/>
            </a:pPr>
            <a:r>
              <a:rPr lang="en-GB" sz="1200">
                <a:solidFill>
                  <a:schemeClr val="dk1"/>
                </a:solidFill>
              </a:rPr>
              <a:t> sealed with stopper containing </a:t>
            </a:r>
            <a:endParaRPr sz="1200">
              <a:solidFill>
                <a:schemeClr val="dk1"/>
              </a:solidFill>
            </a:endParaRPr>
          </a:p>
          <a:p>
            <a:pPr indent="0" lvl="0" marL="0" rtl="0" algn="l">
              <a:lnSpc>
                <a:spcPct val="100000"/>
              </a:lnSpc>
              <a:spcBef>
                <a:spcPts val="960"/>
              </a:spcBef>
              <a:spcAft>
                <a:spcPts val="0"/>
              </a:spcAft>
              <a:buNone/>
            </a:pPr>
            <a:r>
              <a:rPr lang="en-GB" sz="1200">
                <a:solidFill>
                  <a:schemeClr val="dk1"/>
                </a:solidFill>
              </a:rPr>
              <a:t>iodine absorber and placed</a:t>
            </a:r>
            <a:endParaRPr sz="1200">
              <a:solidFill>
                <a:schemeClr val="dk1"/>
              </a:solidFill>
            </a:endParaRPr>
          </a:p>
          <a:p>
            <a:pPr indent="0" lvl="0" marL="0" rtl="0" algn="l">
              <a:lnSpc>
                <a:spcPct val="100000"/>
              </a:lnSpc>
              <a:spcBef>
                <a:spcPts val="960"/>
              </a:spcBef>
              <a:spcAft>
                <a:spcPts val="0"/>
              </a:spcAft>
              <a:buNone/>
            </a:pPr>
            <a:r>
              <a:rPr lang="en-GB" sz="1200">
                <a:solidFill>
                  <a:schemeClr val="dk1"/>
                </a:solidFill>
              </a:rPr>
              <a:t> in shielding lead containers. </a:t>
            </a:r>
            <a:endParaRPr sz="1200">
              <a:solidFill>
                <a:schemeClr val="dk1"/>
              </a:solidFill>
            </a:endParaRPr>
          </a:p>
          <a:p>
            <a:pPr indent="0" lvl="0" marL="0" rtl="0" algn="l">
              <a:lnSpc>
                <a:spcPct val="100000"/>
              </a:lnSpc>
              <a:spcBef>
                <a:spcPts val="880"/>
              </a:spcBef>
              <a:spcAft>
                <a:spcPts val="0"/>
              </a:spcAft>
              <a:buClr>
                <a:schemeClr val="dk1"/>
              </a:buClr>
              <a:buSzPct val="112791"/>
              <a:buFont typeface="Arial"/>
              <a:buNone/>
            </a:pPr>
            <a:r>
              <a:rPr lang="en-GB" sz="1142">
                <a:solidFill>
                  <a:srgbClr val="373545"/>
                </a:solidFill>
                <a:highlight>
                  <a:srgbClr val="FFFF00"/>
                </a:highlight>
                <a:latin typeface="Gill Sans"/>
                <a:ea typeface="Gill Sans"/>
                <a:cs typeface="Gill Sans"/>
                <a:sym typeface="Gill Sans"/>
              </a:rPr>
              <a:t> Each container is accompanied by a separate applicator for capsule administration.</a:t>
            </a:r>
            <a:endParaRPr sz="1142">
              <a:highlight>
                <a:srgbClr val="FFFF00"/>
              </a:highlight>
            </a:endParaRPr>
          </a:p>
        </p:txBody>
      </p:sp>
      <p:pic>
        <p:nvPicPr>
          <p:cNvPr id="211" name="Google Shape;211;p33"/>
          <p:cNvPicPr preferRelativeResize="0"/>
          <p:nvPr/>
        </p:nvPicPr>
        <p:blipFill rotWithShape="1">
          <a:blip r:embed="rId3">
            <a:alphaModFix/>
          </a:blip>
          <a:srcRect b="0" l="0" r="0" t="0"/>
          <a:stretch/>
        </p:blipFill>
        <p:spPr>
          <a:xfrm>
            <a:off x="7137700" y="2936575"/>
            <a:ext cx="1584975" cy="13019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4"/>
          <p:cNvSpPr txBox="1"/>
          <p:nvPr>
            <p:ph type="title"/>
          </p:nvPr>
        </p:nvSpPr>
        <p:spPr>
          <a:xfrm>
            <a:off x="311700" y="207900"/>
            <a:ext cx="8520600" cy="899100"/>
          </a:xfrm>
          <a:prstGeom prst="rect">
            <a:avLst/>
          </a:prstGeom>
        </p:spPr>
        <p:txBody>
          <a:bodyPr anchorCtr="0" anchor="t" bIns="91425" lIns="91425" spcFirstLastPara="1" rIns="91425" wrap="square" tIns="91425">
            <a:normAutofit fontScale="90000"/>
          </a:bodyPr>
          <a:lstStyle/>
          <a:p>
            <a:pPr indent="0" lvl="0" marL="0" rtl="0" algn="l">
              <a:lnSpc>
                <a:spcPct val="130434"/>
              </a:lnSpc>
              <a:spcBef>
                <a:spcPts val="0"/>
              </a:spcBef>
              <a:spcAft>
                <a:spcPts val="0"/>
              </a:spcAft>
              <a:buNone/>
            </a:pPr>
            <a:r>
              <a:rPr b="1" lang="en-GB" sz="2300">
                <a:solidFill>
                  <a:srgbClr val="006DB8"/>
                </a:solidFill>
                <a:highlight>
                  <a:srgbClr val="FFFFFF"/>
                </a:highlight>
                <a:latin typeface="Gill Sans"/>
                <a:ea typeface="Gill Sans"/>
                <a:cs typeface="Gill Sans"/>
                <a:sym typeface="Gill Sans"/>
              </a:rPr>
              <a:t>Sodium iodide Na131I – Therapeutic capsules </a:t>
            </a:r>
            <a:endParaRPr b="1" sz="2300">
              <a:solidFill>
                <a:srgbClr val="006DB8"/>
              </a:solidFill>
              <a:highlight>
                <a:srgbClr val="FFFFFF"/>
              </a:highlight>
              <a:latin typeface="Gill Sans"/>
              <a:ea typeface="Gill Sans"/>
              <a:cs typeface="Gill Sans"/>
              <a:sym typeface="Gill Sans"/>
            </a:endParaRPr>
          </a:p>
          <a:p>
            <a:pPr indent="0" lvl="0" marL="0" rtl="0" algn="l">
              <a:lnSpc>
                <a:spcPct val="130434"/>
              </a:lnSpc>
              <a:spcBef>
                <a:spcPts val="800"/>
              </a:spcBef>
              <a:spcAft>
                <a:spcPts val="0"/>
              </a:spcAft>
              <a:buClr>
                <a:schemeClr val="dk1"/>
              </a:buClr>
              <a:buSzPct val="47647"/>
              <a:buFont typeface="Arial"/>
              <a:buNone/>
            </a:pPr>
            <a:r>
              <a:rPr b="1" lang="en-GB" sz="2078">
                <a:highlight>
                  <a:srgbClr val="FFFFFF"/>
                </a:highlight>
                <a:latin typeface="Gill Sans"/>
                <a:ea typeface="Gill Sans"/>
                <a:cs typeface="Gill Sans"/>
                <a:sym typeface="Gill Sans"/>
              </a:rPr>
              <a:t>Hard Capsules, 37-7400MBq</a:t>
            </a:r>
            <a:endParaRPr b="1" sz="2078">
              <a:highlight>
                <a:srgbClr val="FFFFFF"/>
              </a:highlight>
              <a:latin typeface="Gill Sans"/>
              <a:ea typeface="Gill Sans"/>
              <a:cs typeface="Gill Sans"/>
              <a:sym typeface="Gill Sans"/>
            </a:endParaRPr>
          </a:p>
          <a:p>
            <a:pPr indent="0" lvl="0" marL="0" rtl="0" algn="l">
              <a:spcBef>
                <a:spcPts val="800"/>
              </a:spcBef>
              <a:spcAft>
                <a:spcPts val="0"/>
              </a:spcAft>
              <a:buNone/>
            </a:pPr>
            <a:r>
              <a:t/>
            </a:r>
            <a:endParaRPr/>
          </a:p>
        </p:txBody>
      </p:sp>
      <p:sp>
        <p:nvSpPr>
          <p:cNvPr id="217" name="Google Shape;217;p3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b="1" lang="en-GB" sz="1800">
                <a:solidFill>
                  <a:schemeClr val="dk1"/>
                </a:solidFill>
                <a:latin typeface="Gill Sans"/>
                <a:ea typeface="Gill Sans"/>
                <a:cs typeface="Gill Sans"/>
                <a:sym typeface="Gill Sans"/>
              </a:rPr>
              <a:t>Qualitative and quantitative composition:</a:t>
            </a:r>
            <a:endParaRPr b="1" sz="1800">
              <a:solidFill>
                <a:schemeClr val="dk1"/>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ts val="1656"/>
              <a:buFont typeface="Arial"/>
              <a:buNone/>
            </a:pPr>
            <a:r>
              <a:rPr lang="en-GB" sz="1476">
                <a:solidFill>
                  <a:srgbClr val="373545"/>
                </a:solidFill>
              </a:rPr>
              <a:t>Single hard capsule contains sodium iodide (131I) in the radioactivity range [37-7400 MBq]. </a:t>
            </a:r>
            <a:endParaRPr sz="1476">
              <a:solidFill>
                <a:srgbClr val="373545"/>
              </a:solidFill>
            </a:endParaRPr>
          </a:p>
          <a:p>
            <a:pPr indent="0" lvl="0" marL="0" rtl="0" algn="l">
              <a:lnSpc>
                <a:spcPct val="100000"/>
              </a:lnSpc>
              <a:spcBef>
                <a:spcPts val="960"/>
              </a:spcBef>
              <a:spcAft>
                <a:spcPts val="0"/>
              </a:spcAft>
              <a:buNone/>
            </a:pPr>
            <a:r>
              <a:rPr b="1" lang="en-GB" sz="1800">
                <a:solidFill>
                  <a:schemeClr val="dk1"/>
                </a:solidFill>
                <a:latin typeface="Gill Sans"/>
                <a:ea typeface="Gill Sans"/>
                <a:cs typeface="Gill Sans"/>
                <a:sym typeface="Gill Sans"/>
              </a:rPr>
              <a:t>Indication: </a:t>
            </a:r>
            <a:endParaRPr b="1" sz="1800">
              <a:solidFill>
                <a:schemeClr val="dk1"/>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ts val="1656"/>
              <a:buFont typeface="Arial"/>
              <a:buNone/>
            </a:pPr>
            <a:r>
              <a:rPr lang="en-GB" sz="1492">
                <a:solidFill>
                  <a:srgbClr val="373545"/>
                </a:solidFill>
              </a:rPr>
              <a:t>Thyroid nodular goitre, hyperthyroidism in the Graves-Basedow’s disease, autonomic nodule and the toxic multinodular goitre. It is used for the thyroid residue ablation after surgery of differentiated thyroid tumours and in the treatment of iodine-accumulating metastases. </a:t>
            </a:r>
            <a:endParaRPr sz="1492">
              <a:solidFill>
                <a:srgbClr val="373545"/>
              </a:solidFill>
            </a:endParaRPr>
          </a:p>
          <a:p>
            <a:pPr indent="0" lvl="0" marL="0" rtl="0" algn="l">
              <a:spcBef>
                <a:spcPts val="0"/>
              </a:spcBef>
              <a:spcAft>
                <a:spcPts val="1200"/>
              </a:spcAft>
              <a:buNone/>
            </a:pPr>
            <a:r>
              <a:t/>
            </a:r>
            <a:endParaRPr/>
          </a:p>
        </p:txBody>
      </p:sp>
      <p:sp>
        <p:nvSpPr>
          <p:cNvPr id="218" name="Google Shape;218;p34"/>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960"/>
              </a:spcBef>
              <a:spcAft>
                <a:spcPts val="0"/>
              </a:spcAft>
              <a:buNone/>
            </a:pPr>
            <a:r>
              <a:rPr b="1" lang="en-GB" sz="1800">
                <a:solidFill>
                  <a:schemeClr val="dk1"/>
                </a:solidFill>
                <a:latin typeface="Gill Sans"/>
                <a:ea typeface="Gill Sans"/>
                <a:cs typeface="Gill Sans"/>
                <a:sym typeface="Gill Sans"/>
              </a:rPr>
              <a:t>Expiration</a:t>
            </a:r>
            <a:r>
              <a:rPr lang="en-GB" sz="1800">
                <a:solidFill>
                  <a:srgbClr val="514DAA"/>
                </a:solidFill>
                <a:latin typeface="Gill Sans"/>
                <a:ea typeface="Gill Sans"/>
                <a:cs typeface="Gill Sans"/>
                <a:sym typeface="Gill Sans"/>
              </a:rPr>
              <a:t>:</a:t>
            </a:r>
            <a:r>
              <a:rPr lang="en-GB" sz="1800">
                <a:solidFill>
                  <a:srgbClr val="373545"/>
                </a:solidFill>
                <a:latin typeface="Gill Sans"/>
                <a:ea typeface="Gill Sans"/>
                <a:cs typeface="Gill Sans"/>
                <a:sym typeface="Gill Sans"/>
              </a:rPr>
              <a:t>21 </a:t>
            </a:r>
            <a:r>
              <a:rPr lang="en-GB">
                <a:solidFill>
                  <a:srgbClr val="373545"/>
                </a:solidFill>
              </a:rPr>
              <a:t>days from the production date</a:t>
            </a:r>
            <a:endParaRPr>
              <a:solidFill>
                <a:srgbClr val="373545"/>
              </a:solidFill>
            </a:endParaRPr>
          </a:p>
          <a:p>
            <a:pPr indent="0" lvl="0" marL="0" rtl="0" algn="l">
              <a:lnSpc>
                <a:spcPct val="100000"/>
              </a:lnSpc>
              <a:spcBef>
                <a:spcPts val="960"/>
              </a:spcBef>
              <a:spcAft>
                <a:spcPts val="0"/>
              </a:spcAft>
              <a:buNone/>
            </a:pPr>
            <a:r>
              <a:rPr b="1" lang="en-GB" sz="1800">
                <a:solidFill>
                  <a:schemeClr val="dk1"/>
                </a:solidFill>
                <a:latin typeface="Gill Sans"/>
                <a:ea typeface="Gill Sans"/>
                <a:cs typeface="Gill Sans"/>
                <a:sym typeface="Gill Sans"/>
              </a:rPr>
              <a:t>Storage</a:t>
            </a:r>
            <a:r>
              <a:rPr lang="en-GB" sz="1800">
                <a:solidFill>
                  <a:srgbClr val="514DAA"/>
                </a:solidFill>
                <a:latin typeface="Gill Sans"/>
                <a:ea typeface="Gill Sans"/>
                <a:cs typeface="Gill Sans"/>
                <a:sym typeface="Gill Sans"/>
              </a:rPr>
              <a:t>: </a:t>
            </a:r>
            <a:r>
              <a:rPr lang="en-GB" sz="1500">
                <a:solidFill>
                  <a:srgbClr val="373545"/>
                </a:solidFill>
              </a:rPr>
              <a:t>At temperature below 25 C</a:t>
            </a:r>
            <a:r>
              <a:rPr lang="en-GB" sz="1800">
                <a:solidFill>
                  <a:srgbClr val="373545"/>
                </a:solidFill>
                <a:latin typeface="Gill Sans"/>
                <a:ea typeface="Gill Sans"/>
                <a:cs typeface="Gill Sans"/>
                <a:sym typeface="Gill Sans"/>
              </a:rPr>
              <a:t>.</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1800">
                <a:solidFill>
                  <a:schemeClr val="dk1"/>
                </a:solidFill>
                <a:latin typeface="Gill Sans"/>
                <a:ea typeface="Gill Sans"/>
                <a:cs typeface="Gill Sans"/>
                <a:sym typeface="Gill Sans"/>
              </a:rPr>
              <a:t>Package</a:t>
            </a:r>
            <a:r>
              <a:rPr lang="en-GB" sz="1800">
                <a:solidFill>
                  <a:srgbClr val="514DAA"/>
                </a:solidFill>
                <a:latin typeface="Gill Sans"/>
                <a:ea typeface="Gill Sans"/>
                <a:cs typeface="Gill Sans"/>
                <a:sym typeface="Gill Sans"/>
              </a:rPr>
              <a:t>:</a:t>
            </a:r>
            <a:r>
              <a:rPr lang="en-GB">
                <a:solidFill>
                  <a:schemeClr val="dk1"/>
                </a:solidFill>
              </a:rPr>
              <a:t>The polypropylene vial closed with a polypropylene stopper containing iodine absorber and placed in a shielding lead container. Every vial contains a single capsule.</a:t>
            </a:r>
            <a:r>
              <a:rPr lang="en-GB" sz="1800">
                <a:solidFill>
                  <a:srgbClr val="373545"/>
                </a:solidFill>
                <a:latin typeface="Gill Sans"/>
                <a:ea typeface="Gill Sans"/>
                <a:cs typeface="Gill Sans"/>
                <a:sym typeface="Gill Sans"/>
              </a:rPr>
              <a:t> </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t/>
            </a:r>
            <a:endParaRPr sz="1000">
              <a:solidFill>
                <a:srgbClr val="373545"/>
              </a:solidFill>
              <a:highlight>
                <a:srgbClr val="FF0000"/>
              </a:highlight>
            </a:endParaRPr>
          </a:p>
          <a:p>
            <a:pPr indent="0" lvl="0" marL="0" rtl="0" algn="l">
              <a:lnSpc>
                <a:spcPct val="100000"/>
              </a:lnSpc>
              <a:spcBef>
                <a:spcPts val="960"/>
              </a:spcBef>
              <a:spcAft>
                <a:spcPts val="0"/>
              </a:spcAft>
              <a:buNone/>
            </a:pPr>
            <a:r>
              <a:rPr lang="en-GB" sz="1000">
                <a:solidFill>
                  <a:srgbClr val="373545"/>
                </a:solidFill>
                <a:highlight>
                  <a:srgbClr val="FF0000"/>
                </a:highlight>
              </a:rPr>
              <a:t>Each container is accompanied</a:t>
            </a:r>
            <a:endParaRPr sz="1000">
              <a:solidFill>
                <a:srgbClr val="373545"/>
              </a:solidFill>
              <a:highlight>
                <a:srgbClr val="FF0000"/>
              </a:highlight>
            </a:endParaRPr>
          </a:p>
          <a:p>
            <a:pPr indent="0" lvl="0" marL="0" rtl="0" algn="l">
              <a:lnSpc>
                <a:spcPct val="100000"/>
              </a:lnSpc>
              <a:spcBef>
                <a:spcPts val="960"/>
              </a:spcBef>
              <a:spcAft>
                <a:spcPts val="0"/>
              </a:spcAft>
              <a:buNone/>
            </a:pPr>
            <a:r>
              <a:rPr lang="en-GB" sz="1000">
                <a:solidFill>
                  <a:srgbClr val="373545"/>
                </a:solidFill>
                <a:highlight>
                  <a:srgbClr val="FF0000"/>
                </a:highlight>
              </a:rPr>
              <a:t> by a separate polypropylene </a:t>
            </a:r>
            <a:endParaRPr sz="1000">
              <a:solidFill>
                <a:srgbClr val="373545"/>
              </a:solidFill>
              <a:highlight>
                <a:srgbClr val="FF0000"/>
              </a:highlight>
            </a:endParaRPr>
          </a:p>
          <a:p>
            <a:pPr indent="0" lvl="0" marL="0" rtl="0" algn="l">
              <a:lnSpc>
                <a:spcPct val="100000"/>
              </a:lnSpc>
              <a:spcBef>
                <a:spcPts val="960"/>
              </a:spcBef>
              <a:spcAft>
                <a:spcPts val="0"/>
              </a:spcAft>
              <a:buNone/>
            </a:pPr>
            <a:r>
              <a:rPr lang="en-GB" sz="1000">
                <a:solidFill>
                  <a:srgbClr val="373545"/>
                </a:solidFill>
                <a:highlight>
                  <a:srgbClr val="FF0000"/>
                </a:highlight>
              </a:rPr>
              <a:t>applicator for capsule </a:t>
            </a:r>
            <a:endParaRPr sz="1000">
              <a:solidFill>
                <a:srgbClr val="373545"/>
              </a:solidFill>
              <a:highlight>
                <a:srgbClr val="FF0000"/>
              </a:highlight>
            </a:endParaRPr>
          </a:p>
          <a:p>
            <a:pPr indent="0" lvl="0" marL="0" rtl="0" algn="l">
              <a:lnSpc>
                <a:spcPct val="100000"/>
              </a:lnSpc>
              <a:spcBef>
                <a:spcPts val="960"/>
              </a:spcBef>
              <a:spcAft>
                <a:spcPts val="0"/>
              </a:spcAft>
              <a:buNone/>
            </a:pPr>
            <a:r>
              <a:rPr lang="en-GB" sz="1000">
                <a:solidFill>
                  <a:srgbClr val="373545"/>
                </a:solidFill>
                <a:highlight>
                  <a:srgbClr val="FF0000"/>
                </a:highlight>
              </a:rPr>
              <a:t>administration.</a:t>
            </a:r>
            <a:endParaRPr sz="1000">
              <a:solidFill>
                <a:srgbClr val="514DAA"/>
              </a:solidFill>
              <a:highlight>
                <a:srgbClr val="FF0000"/>
              </a:highlight>
            </a:endParaRPr>
          </a:p>
          <a:p>
            <a:pPr indent="0" lvl="0" marL="0" rtl="0" algn="l">
              <a:spcBef>
                <a:spcPts val="0"/>
              </a:spcBef>
              <a:spcAft>
                <a:spcPts val="1200"/>
              </a:spcAft>
              <a:buNone/>
            </a:pPr>
            <a:r>
              <a:t/>
            </a:r>
            <a:endParaRPr/>
          </a:p>
        </p:txBody>
      </p:sp>
      <p:pic>
        <p:nvPicPr>
          <p:cNvPr id="219" name="Google Shape;219;p34"/>
          <p:cNvPicPr preferRelativeResize="0"/>
          <p:nvPr/>
        </p:nvPicPr>
        <p:blipFill rotWithShape="1">
          <a:blip r:embed="rId3">
            <a:alphaModFix/>
          </a:blip>
          <a:srcRect b="0" l="0" r="0" t="0"/>
          <a:stretch/>
        </p:blipFill>
        <p:spPr>
          <a:xfrm>
            <a:off x="6994825" y="3064350"/>
            <a:ext cx="1149125" cy="13494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5"/>
          <p:cNvSpPr txBox="1"/>
          <p:nvPr>
            <p:ph type="title"/>
          </p:nvPr>
        </p:nvSpPr>
        <p:spPr>
          <a:xfrm>
            <a:off x="311700" y="285325"/>
            <a:ext cx="8520600" cy="698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SzPct val="37156"/>
              <a:buNone/>
            </a:pPr>
            <a:r>
              <a:rPr b="1" lang="en-GB" sz="2664">
                <a:solidFill>
                  <a:srgbClr val="006DB8"/>
                </a:solidFill>
                <a:latin typeface="Gill Sans"/>
                <a:ea typeface="Gill Sans"/>
                <a:cs typeface="Gill Sans"/>
                <a:sym typeface="Gill Sans"/>
              </a:rPr>
              <a:t>SODIUM IODINE NA131I </a:t>
            </a:r>
            <a:endParaRPr b="1" sz="2664">
              <a:solidFill>
                <a:srgbClr val="006DB8"/>
              </a:solidFill>
              <a:latin typeface="Gill Sans"/>
              <a:ea typeface="Gill Sans"/>
              <a:cs typeface="Gill Sans"/>
              <a:sym typeface="Gill Sans"/>
            </a:endParaRPr>
          </a:p>
          <a:p>
            <a:pPr indent="0" lvl="0" marL="0" rtl="0" algn="l">
              <a:spcBef>
                <a:spcPts val="0"/>
              </a:spcBef>
              <a:spcAft>
                <a:spcPts val="0"/>
              </a:spcAft>
              <a:buSzPct val="46944"/>
              <a:buNone/>
            </a:pPr>
            <a:r>
              <a:rPr b="1" lang="en-GB" sz="2109">
                <a:latin typeface="Gill Sans"/>
                <a:ea typeface="Gill Sans"/>
                <a:cs typeface="Gill Sans"/>
                <a:sym typeface="Gill Sans"/>
              </a:rPr>
              <a:t>SOLUTION FOR INJECTION</a:t>
            </a:r>
            <a:endParaRPr b="1" sz="2109">
              <a:latin typeface="Gill Sans"/>
              <a:ea typeface="Gill Sans"/>
              <a:cs typeface="Gill Sans"/>
              <a:sym typeface="Gill Sans"/>
            </a:endParaRPr>
          </a:p>
        </p:txBody>
      </p:sp>
      <p:sp>
        <p:nvSpPr>
          <p:cNvPr id="225" name="Google Shape;225;p3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fontScale="92500" lnSpcReduction="20000"/>
          </a:bodyPr>
          <a:lstStyle/>
          <a:p>
            <a:pPr indent="0" lvl="0" marL="0" rtl="0" algn="l">
              <a:lnSpc>
                <a:spcPct val="100000"/>
              </a:lnSpc>
              <a:spcBef>
                <a:spcPts val="0"/>
              </a:spcBef>
              <a:spcAft>
                <a:spcPts val="0"/>
              </a:spcAft>
              <a:buNone/>
            </a:pPr>
            <a:r>
              <a:rPr b="1" lang="en-GB" sz="1800">
                <a:solidFill>
                  <a:schemeClr val="dk1"/>
                </a:solidFill>
                <a:latin typeface="Gill Sans"/>
                <a:ea typeface="Gill Sans"/>
                <a:cs typeface="Gill Sans"/>
                <a:sym typeface="Gill Sans"/>
              </a:rPr>
              <a:t>Qualitative and quantitative composition:</a:t>
            </a:r>
            <a:r>
              <a:rPr lang="en-GB" sz="1600">
                <a:solidFill>
                  <a:srgbClr val="373545"/>
                </a:solidFill>
              </a:rPr>
              <a:t>Sodium iodide (Na131I) [37-7400 MBq/ml] </a:t>
            </a:r>
            <a:endParaRPr sz="1600">
              <a:solidFill>
                <a:srgbClr val="373545"/>
              </a:solidFill>
            </a:endParaRPr>
          </a:p>
          <a:p>
            <a:pPr indent="0" lvl="0" marL="0" rtl="0" algn="l">
              <a:lnSpc>
                <a:spcPct val="100000"/>
              </a:lnSpc>
              <a:spcBef>
                <a:spcPts val="0"/>
              </a:spcBef>
              <a:spcAft>
                <a:spcPts val="0"/>
              </a:spcAft>
              <a:buNone/>
            </a:pPr>
            <a:r>
              <a:t/>
            </a:r>
            <a:endParaRPr b="1" sz="1900">
              <a:solidFill>
                <a:srgbClr val="373545"/>
              </a:solidFill>
            </a:endParaRPr>
          </a:p>
          <a:p>
            <a:pPr indent="0" lvl="0" marL="0" rtl="0" algn="l">
              <a:lnSpc>
                <a:spcPct val="100000"/>
              </a:lnSpc>
              <a:spcBef>
                <a:spcPts val="0"/>
              </a:spcBef>
              <a:spcAft>
                <a:spcPts val="0"/>
              </a:spcAft>
              <a:buNone/>
            </a:pPr>
            <a:r>
              <a:rPr b="1" lang="en-GB" sz="1900">
                <a:solidFill>
                  <a:srgbClr val="373545"/>
                </a:solidFill>
              </a:rPr>
              <a:t>Indication:</a:t>
            </a:r>
            <a:endParaRPr b="1" sz="1900">
              <a:solidFill>
                <a:srgbClr val="373545"/>
              </a:solidFill>
            </a:endParaRPr>
          </a:p>
          <a:p>
            <a:pPr indent="0" lvl="0" marL="0" rtl="0" algn="l">
              <a:lnSpc>
                <a:spcPct val="100000"/>
              </a:lnSpc>
              <a:spcBef>
                <a:spcPts val="0"/>
              </a:spcBef>
              <a:spcAft>
                <a:spcPts val="0"/>
              </a:spcAft>
              <a:buNone/>
            </a:pPr>
            <a:r>
              <a:rPr b="1" lang="en-GB" sz="1708">
                <a:solidFill>
                  <a:srgbClr val="373545"/>
                </a:solidFill>
              </a:rPr>
              <a:t>Hyperthyroidism</a:t>
            </a:r>
            <a:r>
              <a:rPr lang="en-GB" sz="1600">
                <a:solidFill>
                  <a:srgbClr val="373545"/>
                </a:solidFill>
              </a:rPr>
              <a:t>: </a:t>
            </a:r>
            <a:r>
              <a:rPr lang="en-GB" sz="1500">
                <a:solidFill>
                  <a:srgbClr val="373545"/>
                </a:solidFill>
              </a:rPr>
              <a:t>Used for an overactive thyroid, including conditions like Graves' disease and toxic nodular goiter</a:t>
            </a:r>
            <a:r>
              <a:rPr lang="en-GB" sz="1600">
                <a:solidFill>
                  <a:srgbClr val="373545"/>
                </a:solidFill>
              </a:rPr>
              <a:t>.</a:t>
            </a:r>
            <a:endParaRPr sz="1600">
              <a:solidFill>
                <a:srgbClr val="373545"/>
              </a:solidFill>
            </a:endParaRPr>
          </a:p>
          <a:p>
            <a:pPr indent="0" lvl="0" marL="0" rtl="0" algn="l">
              <a:lnSpc>
                <a:spcPct val="100000"/>
              </a:lnSpc>
              <a:spcBef>
                <a:spcPts val="0"/>
              </a:spcBef>
              <a:spcAft>
                <a:spcPts val="0"/>
              </a:spcAft>
              <a:buNone/>
            </a:pPr>
            <a:r>
              <a:rPr b="1" lang="en-GB" sz="1708">
                <a:solidFill>
                  <a:srgbClr val="373545"/>
                </a:solidFill>
              </a:rPr>
              <a:t>Thyroid Carcinoma</a:t>
            </a:r>
            <a:r>
              <a:rPr lang="en-GB" sz="1600">
                <a:solidFill>
                  <a:srgbClr val="373545"/>
                </a:solidFill>
              </a:rPr>
              <a:t>: Specifically for treating well-differentiated thyroid cancers (like papillary and follicular) and for the ablation (removal) of remaining thyroid tissue after surgery.</a:t>
            </a:r>
            <a:endParaRPr sz="1600">
              <a:solidFill>
                <a:srgbClr val="373545"/>
              </a:solidFill>
            </a:endParaRPr>
          </a:p>
          <a:p>
            <a:pPr indent="0" lvl="0" marL="0" rtl="0" algn="l">
              <a:lnSpc>
                <a:spcPct val="100000"/>
              </a:lnSpc>
              <a:spcBef>
                <a:spcPts val="0"/>
              </a:spcBef>
              <a:spcAft>
                <a:spcPts val="0"/>
              </a:spcAft>
              <a:buNone/>
            </a:pPr>
            <a:r>
              <a:rPr b="1" lang="en-GB" sz="1708">
                <a:solidFill>
                  <a:srgbClr val="373545"/>
                </a:solidFill>
              </a:rPr>
              <a:t>Thyroid Metastases:</a:t>
            </a:r>
            <a:r>
              <a:rPr lang="en-GB" sz="1600">
                <a:solidFill>
                  <a:srgbClr val="373545"/>
                </a:solidFill>
              </a:rPr>
              <a:t> Used to target thyroid cancer cells that have spread to other parts of the body, such as the lungs or bones.</a:t>
            </a:r>
            <a:endParaRPr sz="1600">
              <a:solidFill>
                <a:srgbClr val="373545"/>
              </a:solidFill>
            </a:endParaRPr>
          </a:p>
          <a:p>
            <a:pPr indent="0" lvl="0" marL="0" rtl="0" algn="l">
              <a:spcBef>
                <a:spcPts val="0"/>
              </a:spcBef>
              <a:spcAft>
                <a:spcPts val="1200"/>
              </a:spcAft>
              <a:buNone/>
            </a:pPr>
            <a:r>
              <a:t/>
            </a:r>
            <a:endParaRPr/>
          </a:p>
        </p:txBody>
      </p:sp>
      <p:sp>
        <p:nvSpPr>
          <p:cNvPr id="226" name="Google Shape;226;p3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GB" sz="1700">
                <a:solidFill>
                  <a:schemeClr val="dk1"/>
                </a:solidFill>
                <a:latin typeface="Gill Sans"/>
                <a:ea typeface="Gill Sans"/>
                <a:cs typeface="Gill Sans"/>
                <a:sym typeface="Gill Sans"/>
              </a:rPr>
              <a:t>Calibration </a:t>
            </a:r>
            <a:r>
              <a:rPr lang="en-GB" sz="1800">
                <a:solidFill>
                  <a:srgbClr val="514DAA"/>
                </a:solidFill>
                <a:latin typeface="Gill Sans"/>
                <a:ea typeface="Gill Sans"/>
                <a:cs typeface="Gill Sans"/>
                <a:sym typeface="Gill Sans"/>
              </a:rPr>
              <a:t>: </a:t>
            </a:r>
            <a:r>
              <a:rPr lang="en-GB" sz="1800">
                <a:solidFill>
                  <a:srgbClr val="373545"/>
                </a:solidFill>
                <a:latin typeface="Gill Sans"/>
                <a:ea typeface="Gill Sans"/>
                <a:cs typeface="Gill Sans"/>
                <a:sym typeface="Gill Sans"/>
              </a:rPr>
              <a:t>7 days</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1600">
                <a:solidFill>
                  <a:schemeClr val="dk1"/>
                </a:solidFill>
                <a:latin typeface="Gill Sans"/>
                <a:ea typeface="Gill Sans"/>
                <a:cs typeface="Gill Sans"/>
                <a:sym typeface="Gill Sans"/>
              </a:rPr>
              <a:t>Radiochemical / Radionuclidic purity:</a:t>
            </a:r>
            <a:endParaRPr b="1" sz="1600">
              <a:solidFill>
                <a:schemeClr val="dk1"/>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ts val="1656"/>
              <a:buFont typeface="Arial"/>
              <a:buNone/>
            </a:pPr>
            <a:r>
              <a:rPr lang="en-GB" sz="1800">
                <a:solidFill>
                  <a:srgbClr val="373545"/>
                </a:solidFill>
                <a:latin typeface="Gill Sans"/>
                <a:ea typeface="Gill Sans"/>
                <a:cs typeface="Gill Sans"/>
                <a:sym typeface="Gill Sans"/>
              </a:rPr>
              <a:t>≥ 97% / ≥ 99.9%</a:t>
            </a:r>
            <a:endParaRPr sz="18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1600">
                <a:solidFill>
                  <a:schemeClr val="dk1"/>
                </a:solidFill>
                <a:latin typeface="Gill Sans"/>
                <a:ea typeface="Gill Sans"/>
                <a:cs typeface="Gill Sans"/>
                <a:sym typeface="Gill Sans"/>
              </a:rPr>
              <a:t>Expiration</a:t>
            </a:r>
            <a:r>
              <a:rPr lang="en-GB" sz="1800">
                <a:solidFill>
                  <a:srgbClr val="514DAA"/>
                </a:solidFill>
                <a:latin typeface="Gill Sans"/>
                <a:ea typeface="Gill Sans"/>
                <a:cs typeface="Gill Sans"/>
                <a:sym typeface="Gill Sans"/>
              </a:rPr>
              <a:t>:</a:t>
            </a:r>
            <a:r>
              <a:rPr lang="en-GB" sz="1500">
                <a:solidFill>
                  <a:srgbClr val="373545"/>
                </a:solidFill>
                <a:latin typeface="Gill Sans"/>
                <a:ea typeface="Gill Sans"/>
                <a:cs typeface="Gill Sans"/>
                <a:sym typeface="Gill Sans"/>
              </a:rPr>
              <a:t>28 days from the production date</a:t>
            </a:r>
            <a:endParaRPr sz="1500">
              <a:solidFill>
                <a:srgbClr val="373545"/>
              </a:solidFill>
              <a:latin typeface="Gill Sans"/>
              <a:ea typeface="Gill Sans"/>
              <a:cs typeface="Gill Sans"/>
              <a:sym typeface="Gill Sans"/>
            </a:endParaRPr>
          </a:p>
          <a:p>
            <a:pPr indent="0" lvl="0" marL="0" rtl="0" algn="l">
              <a:lnSpc>
                <a:spcPct val="100000"/>
              </a:lnSpc>
              <a:spcBef>
                <a:spcPts val="960"/>
              </a:spcBef>
              <a:spcAft>
                <a:spcPts val="0"/>
              </a:spcAft>
              <a:buNone/>
            </a:pPr>
            <a:r>
              <a:rPr b="1" lang="en-GB" sz="1800">
                <a:solidFill>
                  <a:schemeClr val="dk1"/>
                </a:solidFill>
                <a:latin typeface="Gill Sans"/>
                <a:ea typeface="Gill Sans"/>
                <a:cs typeface="Gill Sans"/>
                <a:sym typeface="Gill Sans"/>
              </a:rPr>
              <a:t>Storage</a:t>
            </a:r>
            <a:r>
              <a:rPr lang="en-GB" sz="1800">
                <a:solidFill>
                  <a:srgbClr val="514DAA"/>
                </a:solidFill>
                <a:latin typeface="Gill Sans"/>
                <a:ea typeface="Gill Sans"/>
                <a:cs typeface="Gill Sans"/>
                <a:sym typeface="Gill Sans"/>
              </a:rPr>
              <a:t>:</a:t>
            </a:r>
            <a:r>
              <a:rPr lang="en-GB" sz="1600">
                <a:solidFill>
                  <a:srgbClr val="373545"/>
                </a:solidFill>
              </a:rPr>
              <a:t>At temperature&lt;25C.</a:t>
            </a:r>
            <a:endParaRPr sz="1600">
              <a:solidFill>
                <a:srgbClr val="373545"/>
              </a:solidFill>
            </a:endParaRPr>
          </a:p>
          <a:p>
            <a:pPr indent="0" lvl="0" marL="0" rtl="0" algn="l">
              <a:lnSpc>
                <a:spcPct val="100000"/>
              </a:lnSpc>
              <a:spcBef>
                <a:spcPts val="960"/>
              </a:spcBef>
              <a:spcAft>
                <a:spcPts val="0"/>
              </a:spcAft>
              <a:buNone/>
            </a:pPr>
            <a:r>
              <a:rPr b="1" lang="en-GB" sz="1600">
                <a:solidFill>
                  <a:schemeClr val="dk1"/>
                </a:solidFill>
                <a:latin typeface="Gill Sans"/>
                <a:ea typeface="Gill Sans"/>
                <a:cs typeface="Gill Sans"/>
                <a:sym typeface="Gill Sans"/>
              </a:rPr>
              <a:t>Package</a:t>
            </a:r>
            <a:r>
              <a:rPr lang="en-GB" sz="1800">
                <a:solidFill>
                  <a:srgbClr val="514DAA"/>
                </a:solidFill>
                <a:latin typeface="Gill Sans"/>
                <a:ea typeface="Gill Sans"/>
                <a:cs typeface="Gill Sans"/>
                <a:sym typeface="Gill Sans"/>
              </a:rPr>
              <a:t>:</a:t>
            </a:r>
            <a:r>
              <a:rPr lang="en-GB" sz="1300">
                <a:solidFill>
                  <a:srgbClr val="373545"/>
                </a:solidFill>
              </a:rPr>
              <a:t>10 ml glass vials, closed </a:t>
            </a:r>
            <a:endParaRPr sz="1300">
              <a:solidFill>
                <a:srgbClr val="373545"/>
              </a:solidFill>
            </a:endParaRPr>
          </a:p>
          <a:p>
            <a:pPr indent="0" lvl="0" marL="0" rtl="0" algn="l">
              <a:lnSpc>
                <a:spcPct val="100000"/>
              </a:lnSpc>
              <a:spcBef>
                <a:spcPts val="960"/>
              </a:spcBef>
              <a:spcAft>
                <a:spcPts val="0"/>
              </a:spcAft>
              <a:buNone/>
            </a:pPr>
            <a:r>
              <a:rPr lang="en-GB" sz="1300">
                <a:solidFill>
                  <a:srgbClr val="373545"/>
                </a:solidFill>
              </a:rPr>
              <a:t>with rubber stoppers and aluminum </a:t>
            </a:r>
            <a:endParaRPr sz="1300">
              <a:solidFill>
                <a:srgbClr val="373545"/>
              </a:solidFill>
            </a:endParaRPr>
          </a:p>
          <a:p>
            <a:pPr indent="0" lvl="0" marL="0" rtl="0" algn="l">
              <a:lnSpc>
                <a:spcPct val="100000"/>
              </a:lnSpc>
              <a:spcBef>
                <a:spcPts val="960"/>
              </a:spcBef>
              <a:spcAft>
                <a:spcPts val="0"/>
              </a:spcAft>
              <a:buNone/>
            </a:pPr>
            <a:r>
              <a:rPr lang="en-GB" sz="1300">
                <a:solidFill>
                  <a:srgbClr val="373545"/>
                </a:solidFill>
              </a:rPr>
              <a:t>caps and placed inside a lead </a:t>
            </a:r>
            <a:endParaRPr sz="1300">
              <a:solidFill>
                <a:srgbClr val="373545"/>
              </a:solidFill>
            </a:endParaRPr>
          </a:p>
          <a:p>
            <a:pPr indent="0" lvl="0" marL="0" rtl="0" algn="l">
              <a:lnSpc>
                <a:spcPct val="100000"/>
              </a:lnSpc>
              <a:spcBef>
                <a:spcPts val="960"/>
              </a:spcBef>
              <a:spcAft>
                <a:spcPts val="0"/>
              </a:spcAft>
              <a:buNone/>
            </a:pPr>
            <a:r>
              <a:rPr lang="en-GB" sz="1300">
                <a:solidFill>
                  <a:srgbClr val="373545"/>
                </a:solidFill>
              </a:rPr>
              <a:t>container.</a:t>
            </a:r>
            <a:endParaRPr sz="1300"/>
          </a:p>
        </p:txBody>
      </p:sp>
      <p:pic>
        <p:nvPicPr>
          <p:cNvPr id="227" name="Google Shape;227;p35"/>
          <p:cNvPicPr preferRelativeResize="0"/>
          <p:nvPr/>
        </p:nvPicPr>
        <p:blipFill>
          <a:blip r:embed="rId3">
            <a:alphaModFix/>
          </a:blip>
          <a:stretch>
            <a:fillRect/>
          </a:stretch>
        </p:blipFill>
        <p:spPr>
          <a:xfrm>
            <a:off x="7627250" y="2933125"/>
            <a:ext cx="1263875" cy="155480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6"/>
          <p:cNvSpPr txBox="1"/>
          <p:nvPr>
            <p:ph type="title"/>
          </p:nvPr>
        </p:nvSpPr>
        <p:spPr>
          <a:xfrm>
            <a:off x="311700" y="218100"/>
            <a:ext cx="8520600" cy="7653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2400"/>
              </a:spcBef>
              <a:spcAft>
                <a:spcPts val="0"/>
              </a:spcAft>
              <a:buNone/>
            </a:pPr>
            <a:r>
              <a:rPr b="1" lang="en-GB" sz="2539">
                <a:solidFill>
                  <a:srgbClr val="006DB8"/>
                </a:solidFill>
                <a:latin typeface="Gill Sans"/>
                <a:ea typeface="Gill Sans"/>
                <a:cs typeface="Gill Sans"/>
                <a:sym typeface="Gill Sans"/>
              </a:rPr>
              <a:t>POLATOM &amp; ROTOP KEY PRODUCTS AND ADVANTAGES</a:t>
            </a:r>
            <a:endParaRPr b="1" sz="2539">
              <a:solidFill>
                <a:srgbClr val="006DB8"/>
              </a:solidFill>
              <a:latin typeface="Gill Sans"/>
              <a:ea typeface="Gill Sans"/>
              <a:cs typeface="Gill Sans"/>
              <a:sym typeface="Gill Sans"/>
            </a:endParaRPr>
          </a:p>
          <a:p>
            <a:pPr indent="0" lvl="0" marL="0" rtl="0" algn="l">
              <a:lnSpc>
                <a:spcPct val="115000"/>
              </a:lnSpc>
              <a:spcBef>
                <a:spcPts val="2400"/>
              </a:spcBef>
              <a:spcAft>
                <a:spcPts val="0"/>
              </a:spcAft>
              <a:buClr>
                <a:schemeClr val="dk1"/>
              </a:buClr>
              <a:buSzPct val="64706"/>
              <a:buFont typeface="Arial"/>
              <a:buNone/>
            </a:pPr>
            <a:r>
              <a:t/>
            </a:r>
            <a:endParaRPr b="1" sz="1700"/>
          </a:p>
          <a:p>
            <a:pPr indent="0" lvl="0" marL="0" rtl="0" algn="l">
              <a:spcBef>
                <a:spcPts val="600"/>
              </a:spcBef>
              <a:spcAft>
                <a:spcPts val="0"/>
              </a:spcAft>
              <a:buNone/>
            </a:pPr>
            <a:r>
              <a:t/>
            </a:r>
            <a:endParaRPr/>
          </a:p>
        </p:txBody>
      </p:sp>
      <p:sp>
        <p:nvSpPr>
          <p:cNvPr id="233" name="Google Shape;233;p36"/>
          <p:cNvSpPr txBox="1"/>
          <p:nvPr>
            <p:ph idx="1" type="body"/>
          </p:nvPr>
        </p:nvSpPr>
        <p:spPr>
          <a:xfrm>
            <a:off x="311700" y="1152475"/>
            <a:ext cx="3999900" cy="3587700"/>
          </a:xfrm>
          <a:prstGeom prst="rect">
            <a:avLst/>
          </a:prstGeom>
        </p:spPr>
        <p:txBody>
          <a:bodyPr anchorCtr="0" anchor="t" bIns="91425" lIns="91425" spcFirstLastPara="1" rIns="91425" wrap="square" tIns="91425">
            <a:normAutofit fontScale="25000" lnSpcReduction="20000"/>
          </a:bodyPr>
          <a:lstStyle/>
          <a:p>
            <a:pPr indent="0" lvl="0" marL="0" rtl="0" algn="l">
              <a:spcBef>
                <a:spcPts val="1400"/>
              </a:spcBef>
              <a:spcAft>
                <a:spcPts val="0"/>
              </a:spcAft>
              <a:buNone/>
            </a:pPr>
            <a:r>
              <a:rPr b="1" lang="en-GB" sz="4008">
                <a:solidFill>
                  <a:schemeClr val="dk1"/>
                </a:solidFill>
              </a:rPr>
              <a:t>Generator</a:t>
            </a:r>
            <a:endParaRPr b="1" sz="4008">
              <a:solidFill>
                <a:schemeClr val="dk1"/>
              </a:solidFill>
            </a:endParaRPr>
          </a:p>
          <a:p>
            <a:pPr indent="0" lvl="0" marL="0" rtl="0" algn="l">
              <a:spcBef>
                <a:spcPts val="1400"/>
              </a:spcBef>
              <a:spcAft>
                <a:spcPts val="0"/>
              </a:spcAft>
              <a:buNone/>
            </a:pPr>
            <a:r>
              <a:rPr b="1" lang="en-GB" sz="3100">
                <a:solidFill>
                  <a:schemeClr val="dk1"/>
                </a:solidFill>
              </a:rPr>
              <a:t>Dry Column Technology:</a:t>
            </a:r>
            <a:r>
              <a:rPr lang="en-GB" sz="3100">
                <a:solidFill>
                  <a:schemeClr val="dk1"/>
                </a:solidFill>
              </a:rPr>
              <a:t> High labeling efficiency</a:t>
            </a:r>
            <a:br>
              <a:rPr lang="en-GB" sz="3100">
                <a:solidFill>
                  <a:schemeClr val="dk1"/>
                </a:solidFill>
              </a:rPr>
            </a:br>
            <a:r>
              <a:rPr lang="en-GB" sz="3100">
                <a:solidFill>
                  <a:schemeClr val="dk1"/>
                </a:solidFill>
              </a:rPr>
              <a:t> </a:t>
            </a:r>
            <a:r>
              <a:rPr b="1" lang="en-GB" sz="3100">
                <a:solidFill>
                  <a:schemeClr val="dk1"/>
                </a:solidFill>
              </a:rPr>
              <a:t>Shelf Life:</a:t>
            </a:r>
            <a:r>
              <a:rPr lang="en-GB" sz="3100">
                <a:solidFill>
                  <a:schemeClr val="dk1"/>
                </a:solidFill>
              </a:rPr>
              <a:t> 21 days expiry</a:t>
            </a:r>
            <a:br>
              <a:rPr lang="en-GB" sz="3100">
                <a:solidFill>
                  <a:schemeClr val="dk1"/>
                </a:solidFill>
              </a:rPr>
            </a:br>
            <a:r>
              <a:rPr lang="en-GB" sz="3100">
                <a:solidFill>
                  <a:schemeClr val="dk1"/>
                </a:solidFill>
              </a:rPr>
              <a:t> </a:t>
            </a:r>
            <a:r>
              <a:rPr b="1" lang="en-GB" sz="3100">
                <a:solidFill>
                  <a:schemeClr val="dk1"/>
                </a:solidFill>
              </a:rPr>
              <a:t>Package:</a:t>
            </a:r>
            <a:r>
              <a:rPr lang="en-GB" sz="3100">
                <a:solidFill>
                  <a:schemeClr val="dk1"/>
                </a:solidFill>
              </a:rPr>
              <a:t> 16 evacuated saline vials included</a:t>
            </a:r>
            <a:br>
              <a:rPr lang="en-GB" sz="3100">
                <a:solidFill>
                  <a:schemeClr val="dk1"/>
                </a:solidFill>
              </a:rPr>
            </a:br>
            <a:r>
              <a:rPr lang="en-GB" sz="3100">
                <a:solidFill>
                  <a:schemeClr val="dk1"/>
                </a:solidFill>
              </a:rPr>
              <a:t> </a:t>
            </a:r>
            <a:r>
              <a:rPr b="1" lang="en-GB" sz="3100">
                <a:solidFill>
                  <a:schemeClr val="dk1"/>
                </a:solidFill>
              </a:rPr>
              <a:t>Additional Feature:</a:t>
            </a:r>
            <a:r>
              <a:rPr lang="en-GB" sz="3100">
                <a:solidFill>
                  <a:schemeClr val="dk1"/>
                </a:solidFill>
              </a:rPr>
              <a:t> Tc-99m concentration control adaptor</a:t>
            </a:r>
            <a:endParaRPr sz="3100">
              <a:solidFill>
                <a:schemeClr val="dk1"/>
              </a:solidFill>
            </a:endParaRPr>
          </a:p>
          <a:p>
            <a:pPr indent="0" lvl="0" marL="0" rtl="0" algn="l">
              <a:spcBef>
                <a:spcPts val="1200"/>
              </a:spcBef>
              <a:spcAft>
                <a:spcPts val="0"/>
              </a:spcAft>
              <a:buClr>
                <a:schemeClr val="dk1"/>
              </a:buClr>
              <a:buSzPct val="26829"/>
              <a:buFont typeface="Arial"/>
              <a:buNone/>
            </a:pPr>
            <a:r>
              <a:rPr b="1" lang="en-GB" sz="4100">
                <a:solidFill>
                  <a:schemeClr val="dk1"/>
                </a:solidFill>
              </a:rPr>
              <a:t>Iodine Capsules</a:t>
            </a:r>
            <a:endParaRPr b="1" sz="4100">
              <a:solidFill>
                <a:schemeClr val="dk1"/>
              </a:solidFill>
            </a:endParaRPr>
          </a:p>
          <a:p>
            <a:pPr indent="0" lvl="0" marL="0" rtl="0" algn="l">
              <a:spcBef>
                <a:spcPts val="1200"/>
              </a:spcBef>
              <a:spcAft>
                <a:spcPts val="0"/>
              </a:spcAft>
              <a:buClr>
                <a:schemeClr val="dk1"/>
              </a:buClr>
              <a:buSzPct val="35484"/>
              <a:buFont typeface="Arial"/>
              <a:buNone/>
            </a:pPr>
            <a:r>
              <a:rPr b="1" lang="en-GB" sz="3100">
                <a:solidFill>
                  <a:schemeClr val="dk1"/>
                </a:solidFill>
              </a:rPr>
              <a:t>Color-Coded Capsules:</a:t>
            </a:r>
            <a:r>
              <a:rPr lang="en-GB" sz="3100">
                <a:solidFill>
                  <a:schemeClr val="dk1"/>
                </a:solidFill>
              </a:rPr>
              <a:t> Easy identification</a:t>
            </a:r>
            <a:br>
              <a:rPr lang="en-GB" sz="3100">
                <a:solidFill>
                  <a:schemeClr val="dk1"/>
                </a:solidFill>
              </a:rPr>
            </a:br>
            <a:r>
              <a:rPr lang="en-GB" sz="3100">
                <a:solidFill>
                  <a:schemeClr val="dk1"/>
                </a:solidFill>
              </a:rPr>
              <a:t> </a:t>
            </a:r>
            <a:r>
              <a:rPr b="1" lang="en-GB" sz="3100">
                <a:solidFill>
                  <a:schemeClr val="dk1"/>
                </a:solidFill>
              </a:rPr>
              <a:t>Calibration:</a:t>
            </a:r>
            <a:r>
              <a:rPr lang="en-GB" sz="3100">
                <a:solidFill>
                  <a:schemeClr val="dk1"/>
                </a:solidFill>
              </a:rPr>
              <a:t> Up to 7 days</a:t>
            </a:r>
            <a:br>
              <a:rPr lang="en-GB" sz="3100">
                <a:solidFill>
                  <a:schemeClr val="dk1"/>
                </a:solidFill>
              </a:rPr>
            </a:br>
            <a:r>
              <a:rPr lang="en-GB" sz="3100">
                <a:solidFill>
                  <a:schemeClr val="dk1"/>
                </a:solidFill>
              </a:rPr>
              <a:t> </a:t>
            </a:r>
            <a:r>
              <a:rPr b="1" lang="en-GB" sz="3100">
                <a:solidFill>
                  <a:schemeClr val="dk1"/>
                </a:solidFill>
              </a:rPr>
              <a:t>Diagnostic Activity:</a:t>
            </a:r>
            <a:r>
              <a:rPr lang="en-GB" sz="3100">
                <a:solidFill>
                  <a:schemeClr val="dk1"/>
                </a:solidFill>
              </a:rPr>
              <a:t> Less than 1 mCi</a:t>
            </a:r>
            <a:br>
              <a:rPr lang="en-GB" sz="3100">
                <a:solidFill>
                  <a:schemeClr val="dk1"/>
                </a:solidFill>
              </a:rPr>
            </a:br>
            <a:r>
              <a:rPr lang="en-GB" sz="3100">
                <a:solidFill>
                  <a:schemeClr val="dk1"/>
                </a:solidFill>
              </a:rPr>
              <a:t> </a:t>
            </a:r>
            <a:r>
              <a:rPr b="1" lang="en-GB" sz="3100">
                <a:solidFill>
                  <a:schemeClr val="dk1"/>
                </a:solidFill>
              </a:rPr>
              <a:t>Accessories:</a:t>
            </a:r>
            <a:r>
              <a:rPr lang="en-GB" sz="3100">
                <a:solidFill>
                  <a:schemeClr val="dk1"/>
                </a:solidFill>
              </a:rPr>
              <a:t> Included in package</a:t>
            </a:r>
            <a:endParaRPr sz="3100">
              <a:solidFill>
                <a:schemeClr val="dk1"/>
              </a:solidFill>
            </a:endParaRPr>
          </a:p>
          <a:p>
            <a:pPr indent="0" lvl="0" marL="0" rtl="0" algn="l">
              <a:spcBef>
                <a:spcPts val="1400"/>
              </a:spcBef>
              <a:spcAft>
                <a:spcPts val="0"/>
              </a:spcAft>
              <a:buClr>
                <a:schemeClr val="dk1"/>
              </a:buClr>
              <a:buSzPct val="26829"/>
              <a:buFont typeface="Arial"/>
              <a:buNone/>
            </a:pPr>
            <a:r>
              <a:rPr b="1" lang="en-GB" sz="4100">
                <a:solidFill>
                  <a:schemeClr val="dk1"/>
                </a:solidFill>
              </a:rPr>
              <a:t>Nanocolloid</a:t>
            </a:r>
            <a:endParaRPr b="1" sz="4100">
              <a:solidFill>
                <a:schemeClr val="dk1"/>
              </a:solidFill>
            </a:endParaRPr>
          </a:p>
          <a:p>
            <a:pPr indent="0" lvl="0" marL="0" rtl="0" algn="l">
              <a:spcBef>
                <a:spcPts val="1200"/>
              </a:spcBef>
              <a:spcAft>
                <a:spcPts val="0"/>
              </a:spcAft>
              <a:buClr>
                <a:schemeClr val="dk1"/>
              </a:buClr>
              <a:buSzPct val="35484"/>
              <a:buFont typeface="Arial"/>
              <a:buNone/>
            </a:pPr>
            <a:r>
              <a:rPr b="1" lang="en-GB" sz="3100">
                <a:solidFill>
                  <a:schemeClr val="dk1"/>
                </a:solidFill>
              </a:rPr>
              <a:t>Preparation:</a:t>
            </a:r>
            <a:r>
              <a:rPr lang="en-GB" sz="3100">
                <a:solidFill>
                  <a:schemeClr val="dk1"/>
                </a:solidFill>
              </a:rPr>
              <a:t> No boiling required</a:t>
            </a:r>
            <a:br>
              <a:rPr lang="en-GB" sz="3100">
                <a:solidFill>
                  <a:schemeClr val="dk1"/>
                </a:solidFill>
              </a:rPr>
            </a:br>
            <a:r>
              <a:rPr lang="en-GB" sz="3100">
                <a:solidFill>
                  <a:schemeClr val="dk1"/>
                </a:solidFill>
              </a:rPr>
              <a:t> </a:t>
            </a:r>
            <a:r>
              <a:rPr b="1" lang="en-GB" sz="3100">
                <a:solidFill>
                  <a:schemeClr val="dk1"/>
                </a:solidFill>
              </a:rPr>
              <a:t>Composition:</a:t>
            </a:r>
            <a:r>
              <a:rPr lang="en-GB" sz="3100">
                <a:solidFill>
                  <a:schemeClr val="dk1"/>
                </a:solidFill>
              </a:rPr>
              <a:t> Human serum albumin</a:t>
            </a:r>
            <a:br>
              <a:rPr lang="en-GB" sz="3100">
                <a:solidFill>
                  <a:schemeClr val="dk1"/>
                </a:solidFill>
              </a:rPr>
            </a:br>
            <a:r>
              <a:rPr lang="en-GB" sz="3100">
                <a:solidFill>
                  <a:schemeClr val="dk1"/>
                </a:solidFill>
              </a:rPr>
              <a:t> </a:t>
            </a:r>
            <a:r>
              <a:rPr b="1" lang="en-GB" sz="3100">
                <a:solidFill>
                  <a:schemeClr val="dk1"/>
                </a:solidFill>
              </a:rPr>
              <a:t>Shelf Life:</a:t>
            </a:r>
            <a:r>
              <a:rPr lang="en-GB" sz="3100">
                <a:solidFill>
                  <a:schemeClr val="dk1"/>
                </a:solidFill>
              </a:rPr>
              <a:t> 24 months</a:t>
            </a:r>
            <a:br>
              <a:rPr lang="en-GB" sz="3100">
                <a:solidFill>
                  <a:schemeClr val="dk1"/>
                </a:solidFill>
              </a:rPr>
            </a:br>
            <a:r>
              <a:rPr lang="en-GB" sz="3100">
                <a:solidFill>
                  <a:schemeClr val="dk1"/>
                </a:solidFill>
              </a:rPr>
              <a:t> </a:t>
            </a:r>
            <a:r>
              <a:rPr b="1" lang="en-GB" sz="3100">
                <a:solidFill>
                  <a:schemeClr val="dk1"/>
                </a:solidFill>
              </a:rPr>
              <a:t>Particle Size:</a:t>
            </a:r>
            <a:r>
              <a:rPr lang="en-GB" sz="3100">
                <a:solidFill>
                  <a:schemeClr val="dk1"/>
                </a:solidFill>
              </a:rPr>
              <a:t> &lt; 80 nm</a:t>
            </a:r>
            <a:endParaRPr sz="3100">
              <a:solidFill>
                <a:schemeClr val="dk1"/>
              </a:solidFill>
            </a:endParaRPr>
          </a:p>
          <a:p>
            <a:pPr indent="0" lvl="0" marL="0" rtl="0" algn="l">
              <a:spcBef>
                <a:spcPts val="1400"/>
              </a:spcBef>
              <a:spcAft>
                <a:spcPts val="0"/>
              </a:spcAft>
              <a:buClr>
                <a:schemeClr val="dk1"/>
              </a:buClr>
              <a:buSzPct val="26829"/>
              <a:buFont typeface="Arial"/>
              <a:buNone/>
            </a:pPr>
            <a:r>
              <a:rPr b="1" lang="en-GB" sz="4100">
                <a:solidFill>
                  <a:schemeClr val="dk1"/>
                </a:solidFill>
              </a:rPr>
              <a:t>MAG3</a:t>
            </a:r>
            <a:endParaRPr b="1" sz="4100">
              <a:solidFill>
                <a:schemeClr val="dk1"/>
              </a:solidFill>
            </a:endParaRPr>
          </a:p>
          <a:p>
            <a:pPr indent="0" lvl="0" marL="0" rtl="0" algn="l">
              <a:spcBef>
                <a:spcPts val="1200"/>
              </a:spcBef>
              <a:spcAft>
                <a:spcPts val="0"/>
              </a:spcAft>
              <a:buClr>
                <a:schemeClr val="dk1"/>
              </a:buClr>
              <a:buSzPct val="35484"/>
              <a:buFont typeface="Arial"/>
              <a:buNone/>
            </a:pPr>
            <a:r>
              <a:rPr b="1" lang="en-GB" sz="3100">
                <a:solidFill>
                  <a:schemeClr val="dk1"/>
                </a:solidFill>
              </a:rPr>
              <a:t>Preparation:</a:t>
            </a:r>
            <a:r>
              <a:rPr lang="en-GB" sz="3100">
                <a:solidFill>
                  <a:schemeClr val="dk1"/>
                </a:solidFill>
              </a:rPr>
              <a:t> No boiling required</a:t>
            </a:r>
            <a:br>
              <a:rPr lang="en-GB" sz="3100">
                <a:solidFill>
                  <a:schemeClr val="dk1"/>
                </a:solidFill>
              </a:rPr>
            </a:br>
            <a:r>
              <a:rPr lang="en-GB" sz="3100">
                <a:solidFill>
                  <a:schemeClr val="dk1"/>
                </a:solidFill>
              </a:rPr>
              <a:t> </a:t>
            </a:r>
            <a:r>
              <a:rPr b="1" lang="en-GB" sz="3100">
                <a:solidFill>
                  <a:schemeClr val="dk1"/>
                </a:solidFill>
              </a:rPr>
              <a:t>Shelf Life:</a:t>
            </a:r>
            <a:r>
              <a:rPr lang="en-GB" sz="3100">
                <a:solidFill>
                  <a:schemeClr val="dk1"/>
                </a:solidFill>
              </a:rPr>
              <a:t> 15 months</a:t>
            </a:r>
            <a:br>
              <a:rPr lang="en-GB" sz="3100">
                <a:solidFill>
                  <a:schemeClr val="dk1"/>
                </a:solidFill>
              </a:rPr>
            </a:br>
            <a:r>
              <a:rPr lang="en-GB" sz="3100">
                <a:solidFill>
                  <a:schemeClr val="dk1"/>
                </a:solidFill>
              </a:rPr>
              <a:t> </a:t>
            </a:r>
            <a:r>
              <a:rPr b="1" lang="en-GB" sz="3100">
                <a:solidFill>
                  <a:schemeClr val="dk1"/>
                </a:solidFill>
              </a:rPr>
              <a:t>Operational Benefit:</a:t>
            </a:r>
            <a:r>
              <a:rPr lang="en-GB" sz="3100">
                <a:solidFill>
                  <a:schemeClr val="dk1"/>
                </a:solidFill>
              </a:rPr>
              <a:t> Simplified preparation process</a:t>
            </a:r>
            <a:endParaRPr sz="3100">
              <a:solidFill>
                <a:schemeClr val="dk1"/>
              </a:solidFill>
            </a:endParaRPr>
          </a:p>
          <a:p>
            <a:pPr indent="0" lvl="0" marL="0" rtl="0" algn="l">
              <a:spcBef>
                <a:spcPts val="1200"/>
              </a:spcBef>
              <a:spcAft>
                <a:spcPts val="0"/>
              </a:spcAft>
              <a:buClr>
                <a:schemeClr val="dk1"/>
              </a:buClr>
              <a:buSzPct val="100000"/>
              <a:buFont typeface="Arial"/>
              <a:buNone/>
            </a:pPr>
            <a:r>
              <a:t/>
            </a:r>
            <a:endParaRPr sz="1100">
              <a:solidFill>
                <a:schemeClr val="dk1"/>
              </a:solidFill>
            </a:endParaRPr>
          </a:p>
          <a:p>
            <a:pPr indent="0" lvl="0" marL="0" rtl="0" algn="l">
              <a:spcBef>
                <a:spcPts val="1400"/>
              </a:spcBef>
              <a:spcAft>
                <a:spcPts val="400"/>
              </a:spcAft>
              <a:buNone/>
            </a:pPr>
            <a:r>
              <a:rPr b="1" lang="en-GB" sz="1300">
                <a:solidFill>
                  <a:schemeClr val="dk1"/>
                </a:solidFill>
              </a:rPr>
              <a:t>T</a:t>
            </a:r>
            <a:endParaRPr/>
          </a:p>
        </p:txBody>
      </p:sp>
      <p:sp>
        <p:nvSpPr>
          <p:cNvPr id="234" name="Google Shape;234;p3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fontScale="70000" lnSpcReduction="20000"/>
          </a:bodyPr>
          <a:lstStyle/>
          <a:p>
            <a:pPr indent="0" lvl="0" marL="0" rtl="0" algn="l">
              <a:spcBef>
                <a:spcPts val="1400"/>
              </a:spcBef>
              <a:spcAft>
                <a:spcPts val="0"/>
              </a:spcAft>
              <a:buNone/>
            </a:pPr>
            <a:r>
              <a:rPr b="1" lang="en-GB" sz="1443">
                <a:solidFill>
                  <a:schemeClr val="dk1"/>
                </a:solidFill>
              </a:rPr>
              <a:t>T</a:t>
            </a:r>
            <a:r>
              <a:rPr b="1" lang="en-GB" sz="1443">
                <a:solidFill>
                  <a:schemeClr val="dk1"/>
                </a:solidFill>
              </a:rPr>
              <a:t>ektrotyd</a:t>
            </a:r>
            <a:endParaRPr b="1" sz="1443">
              <a:solidFill>
                <a:schemeClr val="dk1"/>
              </a:solidFill>
            </a:endParaRPr>
          </a:p>
          <a:p>
            <a:pPr indent="0" lvl="0" marL="0" rtl="0" algn="l">
              <a:spcBef>
                <a:spcPts val="1200"/>
              </a:spcBef>
              <a:spcAft>
                <a:spcPts val="0"/>
              </a:spcAft>
              <a:buNone/>
            </a:pPr>
            <a:r>
              <a:rPr b="1" lang="en-GB" sz="1100">
                <a:solidFill>
                  <a:schemeClr val="dk1"/>
                </a:solidFill>
              </a:rPr>
              <a:t>Labeling Efficiency:</a:t>
            </a:r>
            <a:r>
              <a:rPr lang="en-GB" sz="1100">
                <a:solidFill>
                  <a:schemeClr val="dk1"/>
                </a:solidFill>
              </a:rPr>
              <a:t> Higher Tc-99m labeling</a:t>
            </a:r>
            <a:br>
              <a:rPr lang="en-GB" sz="1100">
                <a:solidFill>
                  <a:schemeClr val="dk1"/>
                </a:solidFill>
              </a:rPr>
            </a:br>
            <a:r>
              <a:rPr lang="en-GB" sz="1100">
                <a:solidFill>
                  <a:schemeClr val="dk1"/>
                </a:solidFill>
              </a:rPr>
              <a:t> </a:t>
            </a:r>
            <a:r>
              <a:rPr b="1" lang="en-GB" sz="1100">
                <a:solidFill>
                  <a:schemeClr val="dk1"/>
                </a:solidFill>
              </a:rPr>
              <a:t>Image Quality:</a:t>
            </a:r>
            <a:r>
              <a:rPr lang="en-GB" sz="1100">
                <a:solidFill>
                  <a:schemeClr val="dk1"/>
                </a:solidFill>
              </a:rPr>
              <a:t> High-resolution imaging</a:t>
            </a:r>
            <a:br>
              <a:rPr lang="en-GB" sz="1100">
                <a:solidFill>
                  <a:schemeClr val="dk1"/>
                </a:solidFill>
              </a:rPr>
            </a:br>
            <a:r>
              <a:rPr lang="en-GB" sz="1100">
                <a:solidFill>
                  <a:schemeClr val="dk1"/>
                </a:solidFill>
              </a:rPr>
              <a:t> </a:t>
            </a:r>
            <a:r>
              <a:rPr b="1" lang="en-GB" sz="1100">
                <a:solidFill>
                  <a:schemeClr val="dk1"/>
                </a:solidFill>
              </a:rPr>
              <a:t>Availability:</a:t>
            </a:r>
            <a:r>
              <a:rPr lang="en-GB" sz="1100">
                <a:solidFill>
                  <a:schemeClr val="dk1"/>
                </a:solidFill>
              </a:rPr>
              <a:t> Tc base always in stock</a:t>
            </a:r>
            <a:br>
              <a:rPr lang="en-GB" sz="1100">
                <a:solidFill>
                  <a:schemeClr val="dk1"/>
                </a:solidFill>
              </a:rPr>
            </a:br>
            <a:r>
              <a:rPr lang="en-GB" sz="1100">
                <a:solidFill>
                  <a:schemeClr val="dk1"/>
                </a:solidFill>
              </a:rPr>
              <a:t> </a:t>
            </a:r>
            <a:r>
              <a:rPr b="1" lang="en-GB" sz="1100">
                <a:solidFill>
                  <a:schemeClr val="dk1"/>
                </a:solidFill>
              </a:rPr>
              <a:t>Workflow Advantage:</a:t>
            </a:r>
            <a:r>
              <a:rPr lang="en-GB" sz="1100">
                <a:solidFill>
                  <a:schemeClr val="dk1"/>
                </a:solidFill>
              </a:rPr>
              <a:t> No collimator exchange needed</a:t>
            </a:r>
            <a:endParaRPr sz="1100">
              <a:solidFill>
                <a:schemeClr val="dk1"/>
              </a:solidFill>
            </a:endParaRPr>
          </a:p>
          <a:p>
            <a:pPr indent="0" lvl="0" marL="0" rtl="0" algn="l">
              <a:spcBef>
                <a:spcPts val="1400"/>
              </a:spcBef>
              <a:spcAft>
                <a:spcPts val="0"/>
              </a:spcAft>
              <a:buClr>
                <a:schemeClr val="dk1"/>
              </a:buClr>
              <a:buSzPct val="76237"/>
              <a:buFont typeface="Arial"/>
              <a:buNone/>
            </a:pPr>
            <a:r>
              <a:rPr b="1" lang="en-GB" sz="1443">
                <a:solidFill>
                  <a:schemeClr val="dk1"/>
                </a:solidFill>
              </a:rPr>
              <a:t>T</a:t>
            </a:r>
            <a:r>
              <a:rPr b="1" lang="en-GB" sz="1443">
                <a:solidFill>
                  <a:schemeClr val="dk1"/>
                </a:solidFill>
              </a:rPr>
              <a:t>etrofosmin</a:t>
            </a:r>
            <a:endParaRPr b="1" sz="1443">
              <a:solidFill>
                <a:schemeClr val="dk1"/>
              </a:solidFill>
            </a:endParaRPr>
          </a:p>
          <a:p>
            <a:pPr indent="0" lvl="0" marL="0" rtl="0" algn="l">
              <a:spcBef>
                <a:spcPts val="1200"/>
              </a:spcBef>
              <a:spcAft>
                <a:spcPts val="0"/>
              </a:spcAft>
              <a:buClr>
                <a:schemeClr val="dk1"/>
              </a:buClr>
              <a:buSzPct val="100000"/>
              <a:buFont typeface="Arial"/>
              <a:buNone/>
            </a:pPr>
            <a:r>
              <a:rPr b="1" lang="en-GB" sz="1100">
                <a:solidFill>
                  <a:schemeClr val="dk1"/>
                </a:solidFill>
              </a:rPr>
              <a:t>Imaging Protocol:</a:t>
            </a:r>
            <a:r>
              <a:rPr lang="en-GB" sz="1100">
                <a:solidFill>
                  <a:schemeClr val="dk1"/>
                </a:solidFill>
              </a:rPr>
              <a:t> Faster imaging (2 hrs instead of 6 hrs)</a:t>
            </a:r>
            <a:br>
              <a:rPr lang="en-GB" sz="1100">
                <a:solidFill>
                  <a:schemeClr val="dk1"/>
                </a:solidFill>
              </a:rPr>
            </a:br>
            <a:r>
              <a:rPr lang="en-GB" sz="1100">
                <a:solidFill>
                  <a:schemeClr val="dk1"/>
                </a:solidFill>
              </a:rPr>
              <a:t> </a:t>
            </a:r>
            <a:r>
              <a:rPr b="1" lang="en-GB" sz="1100">
                <a:solidFill>
                  <a:schemeClr val="dk1"/>
                </a:solidFill>
              </a:rPr>
              <a:t>Clinical Benefit:</a:t>
            </a:r>
            <a:r>
              <a:rPr lang="en-GB" sz="1100">
                <a:solidFill>
                  <a:schemeClr val="dk1"/>
                </a:solidFill>
              </a:rPr>
              <a:t> Lower liver uptake</a:t>
            </a:r>
            <a:br>
              <a:rPr lang="en-GB" sz="1100">
                <a:solidFill>
                  <a:schemeClr val="dk1"/>
                </a:solidFill>
              </a:rPr>
            </a:br>
            <a:r>
              <a:rPr lang="en-GB" sz="1100">
                <a:solidFill>
                  <a:schemeClr val="dk1"/>
                </a:solidFill>
              </a:rPr>
              <a:t> </a:t>
            </a:r>
            <a:r>
              <a:rPr b="1" lang="en-GB" sz="1100">
                <a:solidFill>
                  <a:schemeClr val="dk1"/>
                </a:solidFill>
              </a:rPr>
              <a:t>Preparation:</a:t>
            </a:r>
            <a:r>
              <a:rPr lang="en-GB" sz="1100">
                <a:solidFill>
                  <a:schemeClr val="dk1"/>
                </a:solidFill>
              </a:rPr>
              <a:t> No boiling required</a:t>
            </a:r>
            <a:endParaRPr sz="1100">
              <a:solidFill>
                <a:schemeClr val="dk1"/>
              </a:solidFill>
            </a:endParaRPr>
          </a:p>
          <a:p>
            <a:pPr indent="0" lvl="0" marL="0" rtl="0" algn="l">
              <a:spcBef>
                <a:spcPts val="1200"/>
              </a:spcBef>
              <a:spcAft>
                <a:spcPts val="0"/>
              </a:spcAft>
              <a:buClr>
                <a:schemeClr val="dk1"/>
              </a:buClr>
              <a:buSzPct val="100000"/>
              <a:buFont typeface="Arial"/>
              <a:buNone/>
            </a:pPr>
            <a:r>
              <a:t/>
            </a:r>
            <a:endParaRPr sz="1100">
              <a:solidFill>
                <a:schemeClr val="dk1"/>
              </a:solidFill>
            </a:endParaRPr>
          </a:p>
          <a:p>
            <a:pPr indent="0" lvl="0" marL="0" rtl="0" algn="l">
              <a:spcBef>
                <a:spcPts val="1400"/>
              </a:spcBef>
              <a:spcAft>
                <a:spcPts val="0"/>
              </a:spcAft>
              <a:buClr>
                <a:schemeClr val="dk1"/>
              </a:buClr>
              <a:buSzPct val="76237"/>
              <a:buFont typeface="Arial"/>
              <a:buNone/>
            </a:pPr>
            <a:r>
              <a:rPr b="1" lang="en-GB" sz="1443">
                <a:solidFill>
                  <a:schemeClr val="dk1"/>
                </a:solidFill>
              </a:rPr>
              <a:t>MIBG I-131</a:t>
            </a:r>
            <a:endParaRPr b="1" sz="1443">
              <a:solidFill>
                <a:schemeClr val="dk1"/>
              </a:solidFill>
            </a:endParaRPr>
          </a:p>
          <a:p>
            <a:pPr indent="0" lvl="0" marL="0" rtl="0" algn="l">
              <a:spcBef>
                <a:spcPts val="1200"/>
              </a:spcBef>
              <a:spcAft>
                <a:spcPts val="0"/>
              </a:spcAft>
              <a:buClr>
                <a:schemeClr val="dk1"/>
              </a:buClr>
              <a:buSzPct val="100000"/>
              <a:buFont typeface="Arial"/>
              <a:buNone/>
            </a:pPr>
            <a:r>
              <a:rPr b="1" lang="en-GB" sz="1100">
                <a:solidFill>
                  <a:schemeClr val="dk1"/>
                </a:solidFill>
              </a:rPr>
              <a:t>Shelf Life:</a:t>
            </a:r>
            <a:r>
              <a:rPr lang="en-GB" sz="1100">
                <a:solidFill>
                  <a:schemeClr val="dk1"/>
                </a:solidFill>
              </a:rPr>
              <a:t> Extended to 9 days</a:t>
            </a:r>
            <a:br>
              <a:rPr lang="en-GB" sz="1100">
                <a:solidFill>
                  <a:schemeClr val="dk1"/>
                </a:solidFill>
              </a:rPr>
            </a:br>
            <a:r>
              <a:rPr lang="en-GB" sz="1100">
                <a:solidFill>
                  <a:schemeClr val="dk1"/>
                </a:solidFill>
              </a:rPr>
              <a:t> </a:t>
            </a:r>
            <a:r>
              <a:rPr b="1" lang="en-GB" sz="1100">
                <a:solidFill>
                  <a:schemeClr val="dk1"/>
                </a:solidFill>
              </a:rPr>
              <a:t>Operational Benefit:</a:t>
            </a:r>
            <a:r>
              <a:rPr lang="en-GB" sz="1100">
                <a:solidFill>
                  <a:schemeClr val="dk1"/>
                </a:solidFill>
              </a:rPr>
              <a:t> Improved logistics and usability</a:t>
            </a:r>
            <a:endParaRPr sz="1100">
              <a:solidFill>
                <a:schemeClr val="dk1"/>
              </a:solidFill>
            </a:endParaRPr>
          </a:p>
          <a:p>
            <a:pPr indent="0" lvl="0" marL="0" rtl="0" algn="l">
              <a:spcBef>
                <a:spcPts val="1200"/>
              </a:spcBef>
              <a:spcAft>
                <a:spcPts val="0"/>
              </a:spcAft>
              <a:buClr>
                <a:schemeClr val="dk1"/>
              </a:buClr>
              <a:buSzPct val="78571"/>
              <a:buFont typeface="Arial"/>
              <a:buNone/>
            </a:pPr>
            <a:r>
              <a:t/>
            </a:r>
            <a:endParaRPr/>
          </a:p>
          <a:p>
            <a:pPr indent="0" lvl="0" marL="0" rtl="0" algn="l">
              <a:spcBef>
                <a:spcPts val="1200"/>
              </a:spcBef>
              <a:spcAft>
                <a:spcPts val="12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en-GB" sz="2420">
                <a:solidFill>
                  <a:srgbClr val="006DB8"/>
                </a:solidFill>
                <a:latin typeface="Gill Sans"/>
                <a:ea typeface="Gill Sans"/>
                <a:cs typeface="Gill Sans"/>
                <a:sym typeface="Gill Sans"/>
              </a:rPr>
              <a:t>IRE ELiT Galli Ad(Gallium-68 generator)</a:t>
            </a:r>
            <a:endParaRPr b="1" sz="2420">
              <a:solidFill>
                <a:srgbClr val="006DB8"/>
              </a:solidFill>
              <a:latin typeface="Gill Sans"/>
              <a:ea typeface="Gill Sans"/>
              <a:cs typeface="Gill Sans"/>
              <a:sym typeface="Gill Sans"/>
            </a:endParaRPr>
          </a:p>
        </p:txBody>
      </p:sp>
      <p:sp>
        <p:nvSpPr>
          <p:cNvPr id="240" name="Google Shape;240;p3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GB">
                <a:solidFill>
                  <a:srgbClr val="6AA84F"/>
                </a:solidFill>
              </a:rPr>
              <a:t>IRE ELiT</a:t>
            </a:r>
            <a:r>
              <a:rPr lang="en-GB">
                <a:solidFill>
                  <a:srgbClr val="00FF00"/>
                </a:solidFill>
              </a:rPr>
              <a:t> </a:t>
            </a:r>
            <a:r>
              <a:rPr lang="en-GB"/>
              <a:t>has significantly expanded its production capacity, introducing </a:t>
            </a:r>
            <a:r>
              <a:rPr lang="en-GB">
                <a:solidFill>
                  <a:srgbClr val="6AA84F"/>
                </a:solidFill>
              </a:rPr>
              <a:t>high-activity generators </a:t>
            </a:r>
            <a:r>
              <a:rPr lang="en-GB"/>
              <a:t>to meet growing global demand.</a:t>
            </a:r>
            <a:endParaRPr/>
          </a:p>
          <a:p>
            <a:pPr indent="0" lvl="0" marL="0" rtl="0" algn="l">
              <a:spcBef>
                <a:spcPts val="1200"/>
              </a:spcBef>
              <a:spcAft>
                <a:spcPts val="0"/>
              </a:spcAft>
              <a:buNone/>
            </a:pPr>
            <a:r>
              <a:rPr lang="en-GB">
                <a:solidFill>
                  <a:srgbClr val="6AA84F"/>
                </a:solidFill>
              </a:rPr>
              <a:t>Stable and Reliable supply</a:t>
            </a:r>
            <a:r>
              <a:rPr lang="en-GB"/>
              <a:t>: ensured that the market is now adequately served </a:t>
            </a:r>
            <a:r>
              <a:rPr lang="en-GB">
                <a:solidFill>
                  <a:srgbClr val="6AA84F"/>
                </a:solidFill>
              </a:rPr>
              <a:t>without any disruptions</a:t>
            </a:r>
            <a:r>
              <a:rPr lang="en-GB"/>
              <a:t>, facilitating the continued use of Ga-68 in medical imaging worldwide.</a:t>
            </a:r>
            <a:endParaRPr/>
          </a:p>
          <a:p>
            <a:pPr indent="0" lvl="0" marL="0" rtl="0" algn="l">
              <a:spcBef>
                <a:spcPts val="1200"/>
              </a:spcBef>
              <a:spcAft>
                <a:spcPts val="0"/>
              </a:spcAft>
              <a:buNone/>
            </a:pPr>
            <a:r>
              <a:rPr lang="en-GB"/>
              <a:t>Perfectly designed for  </a:t>
            </a:r>
            <a:r>
              <a:rPr lang="en-GB">
                <a:solidFill>
                  <a:srgbClr val="93C47D"/>
                </a:solidFill>
              </a:rPr>
              <a:t>cold-kit-based method</a:t>
            </a:r>
            <a:r>
              <a:rPr lang="en-GB"/>
              <a:t>:  similar to Tc-99m generator.</a:t>
            </a:r>
            <a:endParaRPr/>
          </a:p>
          <a:p>
            <a:pPr indent="0" lvl="0" marL="0" rtl="0" algn="l">
              <a:spcBef>
                <a:spcPts val="1200"/>
              </a:spcBef>
              <a:spcAft>
                <a:spcPts val="1200"/>
              </a:spcAft>
              <a:buNone/>
            </a:pPr>
            <a:r>
              <a:rPr lang="en-GB"/>
              <a:t>The Galli Ad generator is the only generator which works </a:t>
            </a:r>
            <a:r>
              <a:rPr lang="en-GB">
                <a:solidFill>
                  <a:srgbClr val="6AA84F"/>
                </a:solidFill>
              </a:rPr>
              <a:t>by suction</a:t>
            </a:r>
            <a:r>
              <a:rPr lang="en-GB"/>
              <a:t> (via vacuum application) as against by positive pressure</a:t>
            </a:r>
            <a:endParaRPr/>
          </a:p>
        </p:txBody>
      </p:sp>
      <p:sp>
        <p:nvSpPr>
          <p:cNvPr id="241" name="Google Shape;241;p3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GB"/>
              <a:t>Galli Ad is manufactured and tested under </a:t>
            </a:r>
            <a:r>
              <a:rPr lang="en-GB" sz="1600">
                <a:solidFill>
                  <a:srgbClr val="6AA84F"/>
                </a:solidFill>
              </a:rPr>
              <a:t>cGMP compliance</a:t>
            </a:r>
            <a:r>
              <a:rPr lang="en-GB"/>
              <a:t>, adhering to stringent regulatory standards to ensure safety.</a:t>
            </a:r>
            <a:endParaRPr/>
          </a:p>
        </p:txBody>
      </p:sp>
      <p:pic>
        <p:nvPicPr>
          <p:cNvPr id="242" name="Google Shape;242;p37"/>
          <p:cNvPicPr preferRelativeResize="0"/>
          <p:nvPr/>
        </p:nvPicPr>
        <p:blipFill>
          <a:blip r:embed="rId3">
            <a:alphaModFix/>
          </a:blip>
          <a:stretch>
            <a:fillRect/>
          </a:stretch>
        </p:blipFill>
        <p:spPr>
          <a:xfrm>
            <a:off x="5021824" y="2378450"/>
            <a:ext cx="3364326" cy="224397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GB">
                <a:solidFill>
                  <a:srgbClr val="006DB8"/>
                </a:solidFill>
                <a:latin typeface="Gill Sans"/>
                <a:ea typeface="Gill Sans"/>
                <a:cs typeface="Gill Sans"/>
                <a:sym typeface="Gill Sans"/>
              </a:rPr>
              <a:t>Specifications of Generator</a:t>
            </a:r>
            <a:r>
              <a:rPr lang="en-GB">
                <a:solidFill>
                  <a:srgbClr val="006DB8"/>
                </a:solidFill>
                <a:latin typeface="Gill Sans"/>
                <a:ea typeface="Gill Sans"/>
                <a:cs typeface="Gill Sans"/>
                <a:sym typeface="Gill Sans"/>
              </a:rPr>
              <a:t> </a:t>
            </a:r>
            <a:endParaRPr>
              <a:solidFill>
                <a:srgbClr val="006DB8"/>
              </a:solidFill>
              <a:latin typeface="Gill Sans"/>
              <a:ea typeface="Gill Sans"/>
              <a:cs typeface="Gill Sans"/>
              <a:sym typeface="Gill Sans"/>
            </a:endParaRPr>
          </a:p>
        </p:txBody>
      </p:sp>
      <p:sp>
        <p:nvSpPr>
          <p:cNvPr id="248" name="Google Shape;248;p3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GB"/>
              <a:t>CHEMICAL FORM : 68</a:t>
            </a:r>
            <a:r>
              <a:rPr lang="en-GB"/>
              <a:t>GaCl3</a:t>
            </a:r>
            <a:r>
              <a:rPr lang="en-GB"/>
              <a:t> in 0.1M HCl (Gallium Chloride solution)</a:t>
            </a:r>
            <a:endParaRPr/>
          </a:p>
          <a:p>
            <a:pPr indent="0" lvl="0" marL="0" rtl="0" algn="l">
              <a:spcBef>
                <a:spcPts val="1200"/>
              </a:spcBef>
              <a:spcAft>
                <a:spcPts val="0"/>
              </a:spcAft>
              <a:buNone/>
            </a:pPr>
            <a:r>
              <a:rPr lang="en-GB"/>
              <a:t> AVAILABLE ACTIVITY:20-30-40-50 mCi</a:t>
            </a:r>
            <a:endParaRPr/>
          </a:p>
          <a:p>
            <a:pPr indent="0" lvl="0" marL="0" rtl="0" algn="l">
              <a:spcBef>
                <a:spcPts val="1200"/>
              </a:spcBef>
              <a:spcAft>
                <a:spcPts val="0"/>
              </a:spcAft>
              <a:buNone/>
            </a:pPr>
            <a:r>
              <a:rPr lang="en-GB"/>
              <a:t>                             </a:t>
            </a:r>
            <a:r>
              <a:rPr lang="en-GB"/>
              <a:t>(0.74-1.11-1.48-1.85 GBq) </a:t>
            </a:r>
            <a:r>
              <a:rPr lang="en-GB"/>
              <a:t>                  </a:t>
            </a:r>
            <a:endParaRPr/>
          </a:p>
          <a:p>
            <a:pPr indent="0" lvl="0" marL="0" rtl="0" algn="l">
              <a:spcBef>
                <a:spcPts val="1200"/>
              </a:spcBef>
              <a:spcAft>
                <a:spcPts val="0"/>
              </a:spcAft>
              <a:buNone/>
            </a:pPr>
            <a:r>
              <a:rPr lang="en-GB"/>
              <a:t>ELUENT:  Sterile 0.1 M HCl </a:t>
            </a:r>
            <a:endParaRPr/>
          </a:p>
          <a:p>
            <a:pPr indent="0" lvl="0" marL="0" rtl="0" algn="l">
              <a:spcBef>
                <a:spcPts val="1200"/>
              </a:spcBef>
              <a:spcAft>
                <a:spcPts val="0"/>
              </a:spcAft>
              <a:buNone/>
            </a:pPr>
            <a:r>
              <a:rPr lang="en-GB"/>
              <a:t>ELUTION VOLUME: 1.1 mL </a:t>
            </a:r>
            <a:endParaRPr/>
          </a:p>
          <a:p>
            <a:pPr indent="0" lvl="0" marL="0" rtl="0" algn="l">
              <a:spcBef>
                <a:spcPts val="1200"/>
              </a:spcBef>
              <a:spcAft>
                <a:spcPts val="0"/>
              </a:spcAft>
              <a:buNone/>
            </a:pPr>
            <a:r>
              <a:rPr lang="en-GB"/>
              <a:t>ELUTION TIME: 3 min.</a:t>
            </a:r>
            <a:endParaRPr/>
          </a:p>
          <a:p>
            <a:pPr indent="0" lvl="0" marL="0" rtl="0" algn="l">
              <a:spcBef>
                <a:spcPts val="1200"/>
              </a:spcBef>
              <a:spcAft>
                <a:spcPts val="0"/>
              </a:spcAft>
              <a:buNone/>
            </a:pPr>
            <a:r>
              <a:rPr lang="en-GB"/>
              <a:t>ELUTION YIELD &gt; 70% at release,  &gt; 55% end of life </a:t>
            </a:r>
            <a:endParaRPr/>
          </a:p>
          <a:p>
            <a:pPr indent="0" lvl="0" marL="0" rtl="0" algn="l">
              <a:spcBef>
                <a:spcPts val="1200"/>
              </a:spcBef>
              <a:spcAft>
                <a:spcPts val="1200"/>
              </a:spcAft>
              <a:buNone/>
            </a:pPr>
            <a:r>
              <a:rPr lang="en-GB"/>
              <a:t>TIME BETWEEN TWO ELUTIONS: 3 hours. </a:t>
            </a:r>
            <a:endParaRPr/>
          </a:p>
        </p:txBody>
      </p:sp>
      <p:sp>
        <p:nvSpPr>
          <p:cNvPr id="249" name="Google Shape;249;p3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0"/>
              </a:spcAft>
              <a:buNone/>
            </a:pPr>
            <a:r>
              <a:rPr lang="en-GB"/>
              <a:t>SHELF LIFE:  Min 450 elutions or 1 year. </a:t>
            </a:r>
            <a:endParaRPr/>
          </a:p>
          <a:p>
            <a:pPr indent="0" lvl="0" marL="0" rtl="0" algn="l">
              <a:spcBef>
                <a:spcPts val="1200"/>
              </a:spcBef>
              <a:spcAft>
                <a:spcPts val="0"/>
              </a:spcAft>
              <a:buNone/>
            </a:pPr>
            <a:r>
              <a:rPr lang="en-GB"/>
              <a:t>DIMENSIONS : 220 mm (W) * 210 mm (D) * 230 mm (H).WEIGHT: 16.5 kg.</a:t>
            </a:r>
            <a:endParaRPr/>
          </a:p>
          <a:p>
            <a:pPr indent="0" lvl="0" marL="0" rtl="0" algn="l">
              <a:spcBef>
                <a:spcPts val="1200"/>
              </a:spcBef>
              <a:spcAft>
                <a:spcPts val="0"/>
              </a:spcAft>
              <a:buNone/>
            </a:pPr>
            <a:r>
              <a:rPr b="1" lang="en-GB" sz="1700">
                <a:solidFill>
                  <a:srgbClr val="006DB8"/>
                </a:solidFill>
                <a:latin typeface="Gill Sans"/>
                <a:ea typeface="Gill Sans"/>
                <a:cs typeface="Gill Sans"/>
                <a:sym typeface="Gill Sans"/>
              </a:rPr>
              <a:t>Services:</a:t>
            </a:r>
            <a:endParaRPr b="1" sz="1700">
              <a:solidFill>
                <a:srgbClr val="006DB8"/>
              </a:solidFill>
              <a:latin typeface="Gill Sans"/>
              <a:ea typeface="Gill Sans"/>
              <a:cs typeface="Gill Sans"/>
              <a:sym typeface="Gill Sans"/>
            </a:endParaRPr>
          </a:p>
          <a:p>
            <a:pPr indent="0" lvl="0" marL="0" rtl="0" algn="l">
              <a:spcBef>
                <a:spcPts val="1200"/>
              </a:spcBef>
              <a:spcAft>
                <a:spcPts val="0"/>
              </a:spcAft>
              <a:buNone/>
            </a:pPr>
            <a:r>
              <a:rPr lang="en-GB"/>
              <a:t>Lead Time:8 weeks maximum.</a:t>
            </a:r>
            <a:endParaRPr/>
          </a:p>
          <a:p>
            <a:pPr indent="0" lvl="0" marL="0" rtl="0" algn="l">
              <a:spcBef>
                <a:spcPts val="1200"/>
              </a:spcBef>
              <a:spcAft>
                <a:spcPts val="0"/>
              </a:spcAft>
              <a:buNone/>
            </a:pPr>
            <a:r>
              <a:rPr lang="en-GB"/>
              <a:t>Free  dismantling of expired generator.</a:t>
            </a:r>
            <a:endParaRPr/>
          </a:p>
          <a:p>
            <a:pPr indent="0" lvl="0" marL="0" rtl="0" algn="l">
              <a:spcBef>
                <a:spcPts val="1200"/>
              </a:spcBef>
              <a:spcAft>
                <a:spcPts val="0"/>
              </a:spcAft>
              <a:buNone/>
            </a:pPr>
            <a:r>
              <a:rPr lang="en-GB"/>
              <a:t>Initial  training and Technical assistance when needed.</a:t>
            </a:r>
            <a:endParaRPr/>
          </a:p>
          <a:p>
            <a:pPr indent="0" lvl="0" marL="0" rtl="0" algn="l">
              <a:spcBef>
                <a:spcPts val="1200"/>
              </a:spcBef>
              <a:spcAft>
                <a:spcPts val="0"/>
              </a:spcAft>
              <a:buNone/>
            </a:pPr>
            <a:r>
              <a:rPr b="1" lang="en-GB" sz="1616">
                <a:solidFill>
                  <a:srgbClr val="006DB8"/>
                </a:solidFill>
                <a:latin typeface="Gill Sans"/>
                <a:ea typeface="Gill Sans"/>
                <a:cs typeface="Gill Sans"/>
                <a:sym typeface="Gill Sans"/>
              </a:rPr>
              <a:t>Consumables</a:t>
            </a:r>
            <a:r>
              <a:rPr lang="en-GB" sz="1616"/>
              <a:t>:</a:t>
            </a:r>
            <a:r>
              <a:rPr lang="en-GB"/>
              <a:t> Sterile Tubing, Male Male Luer-Lock C connector, Sterile Needles 0.8*16MM and 10ML Sterile Evacuated Vials.</a:t>
            </a:r>
            <a:endParaRPr/>
          </a:p>
          <a:p>
            <a:pPr indent="0" lvl="0" marL="0" rtl="0" algn="l">
              <a:spcBef>
                <a:spcPts val="1200"/>
              </a:spcBef>
              <a:spcAft>
                <a:spcPts val="0"/>
              </a:spcAft>
              <a:buClr>
                <a:schemeClr val="dk1"/>
              </a:buClr>
              <a:buSzPct val="78571"/>
              <a:buFont typeface="Arial"/>
              <a:buNone/>
            </a:pPr>
            <a:r>
              <a:rPr lang="en-GB"/>
              <a:t>SmPC available here: </a:t>
            </a:r>
            <a:r>
              <a:rPr lang="en-GB" u="sng">
                <a:solidFill>
                  <a:schemeClr val="hlink"/>
                </a:solidFill>
                <a:hlinkClick r:id="rId3"/>
              </a:rPr>
              <a:t>https://www.ire.eu/en/our-activities/ire-elit/galli-ad</a:t>
            </a:r>
            <a:endParaRPr/>
          </a:p>
          <a:p>
            <a:pPr indent="0" lvl="0" marL="0" rtl="0" algn="l">
              <a:spcBef>
                <a:spcPts val="1200"/>
              </a:spcBef>
              <a:spcAft>
                <a:spcPts val="120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Clr>
                <a:schemeClr val="dk1"/>
              </a:buClr>
              <a:buSzPts val="1100"/>
              <a:buFont typeface="Arial"/>
              <a:buNone/>
            </a:pPr>
            <a:r>
              <a:rPr b="1" lang="en-GB" sz="2100">
                <a:solidFill>
                  <a:srgbClr val="006DB8"/>
                </a:solidFill>
                <a:latin typeface="Gill Sans"/>
                <a:ea typeface="Gill Sans"/>
                <a:cs typeface="Gill Sans"/>
                <a:sym typeface="Gill Sans"/>
              </a:rPr>
              <a:t>GalliatorTM Gallium-68 Generator *</a:t>
            </a:r>
            <a:endParaRPr b="1" sz="2100">
              <a:solidFill>
                <a:srgbClr val="006DB8"/>
              </a:solidFill>
              <a:latin typeface="Gill Sans"/>
              <a:ea typeface="Gill Sans"/>
              <a:cs typeface="Gill Sans"/>
              <a:sym typeface="Gill Sans"/>
            </a:endParaRPr>
          </a:p>
        </p:txBody>
      </p:sp>
      <p:sp>
        <p:nvSpPr>
          <p:cNvPr id="255" name="Google Shape;255;p39"/>
          <p:cNvSpPr txBox="1"/>
          <p:nvPr>
            <p:ph idx="1" type="body"/>
          </p:nvPr>
        </p:nvSpPr>
        <p:spPr>
          <a:xfrm>
            <a:off x="311700" y="1152475"/>
            <a:ext cx="39999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GB" sz="1500"/>
              <a:t>Easy Operation, High Elution Yield NRT Proprietary Technology.</a:t>
            </a:r>
            <a:endParaRPr b="1" sz="1500"/>
          </a:p>
          <a:p>
            <a:pPr indent="0" lvl="0" marL="0" rtl="0" algn="l">
              <a:spcBef>
                <a:spcPts val="1200"/>
              </a:spcBef>
              <a:spcAft>
                <a:spcPts val="0"/>
              </a:spcAft>
              <a:buNone/>
            </a:pPr>
            <a:r>
              <a:rPr lang="en-GB"/>
              <a:t>Optimized Titanium Dioxide Matrix </a:t>
            </a:r>
            <a:endParaRPr/>
          </a:p>
          <a:p>
            <a:pPr indent="0" lvl="0" marL="0" rtl="0" algn="l">
              <a:spcBef>
                <a:spcPts val="1200"/>
              </a:spcBef>
              <a:spcAft>
                <a:spcPts val="0"/>
              </a:spcAft>
              <a:buNone/>
            </a:pPr>
            <a:r>
              <a:rPr lang="en-GB"/>
              <a:t>The European Pharmacopoeia Is Followed</a:t>
            </a:r>
            <a:endParaRPr/>
          </a:p>
          <a:p>
            <a:pPr indent="0" lvl="0" marL="0" rtl="0" algn="l">
              <a:spcBef>
                <a:spcPts val="1200"/>
              </a:spcBef>
              <a:spcAft>
                <a:spcPts val="0"/>
              </a:spcAft>
              <a:buNone/>
            </a:pPr>
            <a:r>
              <a:rPr lang="en-GB"/>
              <a:t> First Elution Yield ≥ 80% </a:t>
            </a:r>
            <a:endParaRPr/>
          </a:p>
          <a:p>
            <a:pPr indent="0" lvl="0" marL="0" rtl="0" algn="l">
              <a:spcBef>
                <a:spcPts val="1200"/>
              </a:spcBef>
              <a:spcAft>
                <a:spcPts val="0"/>
              </a:spcAft>
              <a:buNone/>
            </a:pPr>
            <a:r>
              <a:rPr lang="en-GB"/>
              <a:t>Long-Term Elution Yield ≥ 60% </a:t>
            </a:r>
            <a:endParaRPr/>
          </a:p>
          <a:p>
            <a:pPr indent="0" lvl="0" marL="0" rtl="0" algn="l">
              <a:spcBef>
                <a:spcPts val="1200"/>
              </a:spcBef>
              <a:spcAft>
                <a:spcPts val="0"/>
              </a:spcAft>
              <a:buNone/>
            </a:pPr>
            <a:r>
              <a:rPr lang="en-GB"/>
              <a:t>Customized Specifications Available 30-70 mCi</a:t>
            </a:r>
            <a:endParaRPr/>
          </a:p>
          <a:p>
            <a:pPr indent="0" lvl="0" marL="0" rtl="0" algn="l">
              <a:spcBef>
                <a:spcPts val="1200"/>
              </a:spcBef>
              <a:spcAft>
                <a:spcPts val="0"/>
              </a:spcAft>
              <a:buClr>
                <a:schemeClr val="dk1"/>
              </a:buClr>
              <a:buSzPct val="78571"/>
              <a:buFont typeface="Arial"/>
              <a:buNone/>
            </a:pPr>
            <a:r>
              <a:rPr lang="en-GB"/>
              <a:t>ELUTION VOLUME: 5ml</a:t>
            </a:r>
            <a:endParaRPr/>
          </a:p>
          <a:p>
            <a:pPr indent="0" lvl="0" marL="0" rtl="0" algn="l">
              <a:spcBef>
                <a:spcPts val="1200"/>
              </a:spcBef>
              <a:spcAft>
                <a:spcPts val="0"/>
              </a:spcAft>
              <a:buClr>
                <a:schemeClr val="dk1"/>
              </a:buClr>
              <a:buSzPct val="78571"/>
              <a:buFont typeface="Arial"/>
              <a:buNone/>
            </a:pPr>
            <a:r>
              <a:rPr lang="en-GB"/>
              <a:t>ELUTION SPEED: 2.5ml/min.</a:t>
            </a:r>
            <a:endParaRPr/>
          </a:p>
          <a:p>
            <a:pPr indent="0" lvl="0" marL="0" rtl="0" algn="l">
              <a:spcBef>
                <a:spcPts val="1200"/>
              </a:spcBef>
              <a:spcAft>
                <a:spcPts val="1200"/>
              </a:spcAft>
              <a:buNone/>
            </a:pPr>
            <a:r>
              <a:rPr lang="en-GB"/>
              <a:t> </a:t>
            </a:r>
            <a:endParaRPr/>
          </a:p>
        </p:txBody>
      </p:sp>
      <p:sp>
        <p:nvSpPr>
          <p:cNvPr id="256" name="Google Shape;256;p3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ELUENT: </a:t>
            </a:r>
            <a:r>
              <a:rPr lang="en-GB"/>
              <a:t>0.1 mol/L hydrochloric acid</a:t>
            </a:r>
            <a:endParaRPr/>
          </a:p>
          <a:p>
            <a:pPr indent="0" lvl="0" marL="0" rtl="0" algn="l">
              <a:spcBef>
                <a:spcPts val="1200"/>
              </a:spcBef>
              <a:spcAft>
                <a:spcPts val="0"/>
              </a:spcAft>
              <a:buNone/>
            </a:pPr>
            <a:r>
              <a:rPr lang="en-GB"/>
              <a:t>SHELF LIFE:  Min 450 elutions or 1 year.</a:t>
            </a:r>
            <a:endParaRPr/>
          </a:p>
          <a:p>
            <a:pPr indent="0" lvl="0" marL="0" rtl="0" algn="l">
              <a:spcBef>
                <a:spcPts val="1200"/>
              </a:spcBef>
              <a:spcAft>
                <a:spcPts val="0"/>
              </a:spcAft>
              <a:buNone/>
            </a:pPr>
            <a:r>
              <a:rPr lang="en-GB"/>
              <a:t>DIMENSIONS : 108 mm  * 266 mm </a:t>
            </a:r>
            <a:endParaRPr/>
          </a:p>
          <a:p>
            <a:pPr indent="0" lvl="0" marL="0" rtl="0" algn="l">
              <a:spcBef>
                <a:spcPts val="1200"/>
              </a:spcBef>
              <a:spcAft>
                <a:spcPts val="1200"/>
              </a:spcAft>
              <a:buClr>
                <a:schemeClr val="dk1"/>
              </a:buClr>
              <a:buSzPts val="1100"/>
              <a:buFont typeface="Arial"/>
              <a:buNone/>
            </a:pPr>
            <a:r>
              <a:rPr lang="en-GB"/>
              <a:t>WEIGHT: 14 kg.</a:t>
            </a:r>
            <a:endParaRPr/>
          </a:p>
        </p:txBody>
      </p:sp>
      <p:pic>
        <p:nvPicPr>
          <p:cNvPr id="257" name="Google Shape;257;p39"/>
          <p:cNvPicPr preferRelativeResize="0"/>
          <p:nvPr/>
        </p:nvPicPr>
        <p:blipFill>
          <a:blip r:embed="rId3">
            <a:alphaModFix/>
          </a:blip>
          <a:stretch>
            <a:fillRect/>
          </a:stretch>
        </p:blipFill>
        <p:spPr>
          <a:xfrm>
            <a:off x="6017550" y="2626450"/>
            <a:ext cx="2084300" cy="1654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GB" sz="2320">
                <a:solidFill>
                  <a:srgbClr val="006DB8"/>
                </a:solidFill>
                <a:latin typeface="Gill Sans"/>
                <a:ea typeface="Gill Sans"/>
                <a:cs typeface="Gill Sans"/>
                <a:sym typeface="Gill Sans"/>
              </a:rPr>
              <a:t>PEPTIDES FOR Ga-68</a:t>
            </a:r>
            <a:endParaRPr sz="2320">
              <a:solidFill>
                <a:srgbClr val="006DB8"/>
              </a:solidFill>
              <a:latin typeface="Gill Sans"/>
              <a:ea typeface="Gill Sans"/>
              <a:cs typeface="Gill Sans"/>
              <a:sym typeface="Gill Sans"/>
            </a:endParaRPr>
          </a:p>
        </p:txBody>
      </p:sp>
      <p:sp>
        <p:nvSpPr>
          <p:cNvPr id="263" name="Google Shape;263;p40"/>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Clr>
                <a:schemeClr val="dk1"/>
              </a:buClr>
              <a:buSzPts val="1656"/>
              <a:buFont typeface="Arial"/>
              <a:buNone/>
            </a:pPr>
            <a:r>
              <a:rPr b="1" lang="en-GB" sz="1800">
                <a:solidFill>
                  <a:srgbClr val="373545"/>
                </a:solidFill>
                <a:latin typeface="Gill Sans"/>
                <a:ea typeface="Gill Sans"/>
                <a:cs typeface="Gill Sans"/>
                <a:sym typeface="Gill Sans"/>
              </a:rPr>
              <a:t>PSMA kit for 68Ga labelling</a:t>
            </a:r>
            <a:endParaRPr sz="1800">
              <a:solidFill>
                <a:srgbClr val="373545"/>
              </a:solidFill>
              <a:latin typeface="Gill Sans"/>
              <a:ea typeface="Gill Sans"/>
              <a:cs typeface="Gill Sans"/>
              <a:sym typeface="Gill Sans"/>
            </a:endParaRPr>
          </a:p>
          <a:p>
            <a:pPr indent="-342900" lvl="0" marL="457200" rtl="0" algn="l">
              <a:lnSpc>
                <a:spcPct val="100000"/>
              </a:lnSpc>
              <a:spcBef>
                <a:spcPts val="906"/>
              </a:spcBef>
              <a:spcAft>
                <a:spcPts val="0"/>
              </a:spcAft>
              <a:buClr>
                <a:srgbClr val="373545"/>
              </a:buClr>
              <a:buSzPts val="1800"/>
              <a:buFont typeface="Gill Sans"/>
              <a:buChar char="●"/>
            </a:pPr>
            <a:r>
              <a:rPr lang="en-GB" sz="1800">
                <a:solidFill>
                  <a:srgbClr val="373545"/>
                </a:solidFill>
                <a:latin typeface="Gill Sans"/>
                <a:ea typeface="Gill Sans"/>
                <a:cs typeface="Gill Sans"/>
                <a:sym typeface="Gill Sans"/>
              </a:rPr>
              <a:t>Code: </a:t>
            </a:r>
            <a:r>
              <a:rPr b="1" lang="en-GB" sz="1800">
                <a:solidFill>
                  <a:srgbClr val="373545"/>
                </a:solidFill>
                <a:latin typeface="Gill Sans"/>
                <a:ea typeface="Gill Sans"/>
                <a:cs typeface="Gill Sans"/>
                <a:sym typeface="Gill Sans"/>
              </a:rPr>
              <a:t>PMA-01</a:t>
            </a:r>
            <a:endParaRPr sz="1800">
              <a:solidFill>
                <a:srgbClr val="373545"/>
              </a:solidFill>
              <a:latin typeface="Gill Sans"/>
              <a:ea typeface="Gill Sans"/>
              <a:cs typeface="Gill Sans"/>
              <a:sym typeface="Gill Sans"/>
            </a:endParaRPr>
          </a:p>
          <a:p>
            <a:pPr indent="-342900" lvl="0" marL="457200" rtl="0" algn="l">
              <a:lnSpc>
                <a:spcPct val="100000"/>
              </a:lnSpc>
              <a:spcBef>
                <a:spcPts val="0"/>
              </a:spcBef>
              <a:spcAft>
                <a:spcPts val="0"/>
              </a:spcAft>
              <a:buClr>
                <a:srgbClr val="373545"/>
              </a:buClr>
              <a:buSzPts val="1800"/>
              <a:buFont typeface="Gill Sans"/>
              <a:buChar char="●"/>
            </a:pPr>
            <a:r>
              <a:rPr lang="en-GB" sz="1800">
                <a:solidFill>
                  <a:srgbClr val="373545"/>
                </a:solidFill>
                <a:latin typeface="Gill Sans"/>
                <a:ea typeface="Gill Sans"/>
                <a:cs typeface="Gill Sans"/>
                <a:sym typeface="Gill Sans"/>
              </a:rPr>
              <a:t>Composition: PSMA-11: 20 μg /vial</a:t>
            </a:r>
            <a:endParaRPr sz="1800">
              <a:solidFill>
                <a:srgbClr val="373545"/>
              </a:solidFill>
              <a:latin typeface="Gill Sans"/>
              <a:ea typeface="Gill Sans"/>
              <a:cs typeface="Gill Sans"/>
              <a:sym typeface="Gill Sans"/>
            </a:endParaRPr>
          </a:p>
          <a:p>
            <a:pPr indent="-342900" lvl="0" marL="457200" rtl="0" algn="l">
              <a:lnSpc>
                <a:spcPct val="100000"/>
              </a:lnSpc>
              <a:spcBef>
                <a:spcPts val="0"/>
              </a:spcBef>
              <a:spcAft>
                <a:spcPts val="0"/>
              </a:spcAft>
              <a:buClr>
                <a:srgbClr val="373545"/>
              </a:buClr>
              <a:buSzPts val="1800"/>
              <a:buFont typeface="Gill Sans"/>
              <a:buChar char="●"/>
            </a:pPr>
            <a:r>
              <a:rPr lang="en-GB" sz="1800">
                <a:solidFill>
                  <a:srgbClr val="373545"/>
                </a:solidFill>
                <a:latin typeface="Gill Sans"/>
                <a:ea typeface="Gill Sans"/>
                <a:cs typeface="Gill Sans"/>
                <a:sym typeface="Gill Sans"/>
              </a:rPr>
              <a:t>Sodium acetate: 60 mg/vial</a:t>
            </a:r>
            <a:endParaRPr sz="1800">
              <a:solidFill>
                <a:srgbClr val="373545"/>
              </a:solidFill>
              <a:latin typeface="Gill Sans"/>
              <a:ea typeface="Gill Sans"/>
              <a:cs typeface="Gill Sans"/>
              <a:sym typeface="Gill Sans"/>
            </a:endParaRPr>
          </a:p>
          <a:p>
            <a:pPr indent="-342900" lvl="0" marL="457200" rtl="0" algn="l">
              <a:lnSpc>
                <a:spcPct val="100000"/>
              </a:lnSpc>
              <a:spcBef>
                <a:spcPts val="0"/>
              </a:spcBef>
              <a:spcAft>
                <a:spcPts val="0"/>
              </a:spcAft>
              <a:buClr>
                <a:srgbClr val="373545"/>
              </a:buClr>
              <a:buSzPts val="1800"/>
              <a:buFont typeface="Gill Sans"/>
              <a:buChar char="●"/>
            </a:pPr>
            <a:r>
              <a:rPr lang="en-GB" sz="1800">
                <a:solidFill>
                  <a:srgbClr val="373545"/>
                </a:solidFill>
                <a:latin typeface="Gill Sans"/>
                <a:ea typeface="Gill Sans"/>
                <a:cs typeface="Gill Sans"/>
                <a:sym typeface="Gill Sans"/>
              </a:rPr>
              <a:t>Primary packaging: 10 mL glass vial sealed with rubber closure</a:t>
            </a:r>
            <a:endParaRPr sz="1800">
              <a:solidFill>
                <a:srgbClr val="373545"/>
              </a:solidFill>
              <a:latin typeface="Gill Sans"/>
              <a:ea typeface="Gill Sans"/>
              <a:cs typeface="Gill Sans"/>
              <a:sym typeface="Gill Sans"/>
            </a:endParaRPr>
          </a:p>
          <a:p>
            <a:pPr indent="-342900" lvl="0" marL="457200" rtl="0" algn="l">
              <a:lnSpc>
                <a:spcPct val="100000"/>
              </a:lnSpc>
              <a:spcBef>
                <a:spcPts val="0"/>
              </a:spcBef>
              <a:spcAft>
                <a:spcPts val="0"/>
              </a:spcAft>
              <a:buClr>
                <a:srgbClr val="373545"/>
              </a:buClr>
              <a:buSzPts val="1800"/>
              <a:buFont typeface="Gill Sans"/>
              <a:buChar char="●"/>
            </a:pPr>
            <a:r>
              <a:rPr lang="en-GB" sz="1800">
                <a:solidFill>
                  <a:srgbClr val="373545"/>
                </a:solidFill>
                <a:latin typeface="Gill Sans"/>
                <a:ea typeface="Gill Sans"/>
                <a:cs typeface="Gill Sans"/>
                <a:sym typeface="Gill Sans"/>
              </a:rPr>
              <a:t>and flip-off cap</a:t>
            </a:r>
            <a:endParaRPr sz="1800">
              <a:solidFill>
                <a:srgbClr val="373545"/>
              </a:solidFill>
              <a:latin typeface="Gill Sans"/>
              <a:ea typeface="Gill Sans"/>
              <a:cs typeface="Gill Sans"/>
              <a:sym typeface="Gill Sans"/>
            </a:endParaRPr>
          </a:p>
          <a:p>
            <a:pPr indent="-342900" lvl="0" marL="457200" rtl="0" algn="l">
              <a:lnSpc>
                <a:spcPct val="100000"/>
              </a:lnSpc>
              <a:spcBef>
                <a:spcPts val="0"/>
              </a:spcBef>
              <a:spcAft>
                <a:spcPts val="0"/>
              </a:spcAft>
              <a:buClr>
                <a:srgbClr val="373545"/>
              </a:buClr>
              <a:buSzPts val="1800"/>
              <a:buFont typeface="Gill Sans"/>
              <a:buChar char="●"/>
            </a:pPr>
            <a:r>
              <a:rPr lang="en-GB" sz="1800">
                <a:solidFill>
                  <a:srgbClr val="373545"/>
                </a:solidFill>
                <a:latin typeface="Gill Sans"/>
                <a:ea typeface="Gill Sans"/>
                <a:cs typeface="Gill Sans"/>
                <a:sym typeface="Gill Sans"/>
              </a:rPr>
              <a:t>Storage conditions: 15-25oC</a:t>
            </a:r>
            <a:endParaRPr sz="1800">
              <a:solidFill>
                <a:srgbClr val="373545"/>
              </a:solidFill>
              <a:latin typeface="Gill Sans"/>
              <a:ea typeface="Gill Sans"/>
              <a:cs typeface="Gill Sans"/>
              <a:sym typeface="Gill Sans"/>
            </a:endParaRPr>
          </a:p>
          <a:p>
            <a:pPr indent="-342900" lvl="0" marL="457200" rtl="0" algn="l">
              <a:lnSpc>
                <a:spcPct val="100000"/>
              </a:lnSpc>
              <a:spcBef>
                <a:spcPts val="0"/>
              </a:spcBef>
              <a:spcAft>
                <a:spcPts val="0"/>
              </a:spcAft>
              <a:buClr>
                <a:srgbClr val="373545"/>
              </a:buClr>
              <a:buSzPts val="1800"/>
              <a:buFont typeface="Gill Sans"/>
              <a:buChar char="●"/>
            </a:pPr>
            <a:r>
              <a:rPr lang="en-GB" sz="1800">
                <a:solidFill>
                  <a:srgbClr val="373545"/>
                </a:solidFill>
                <a:latin typeface="Gill Sans"/>
                <a:ea typeface="Gill Sans"/>
                <a:cs typeface="Gill Sans"/>
                <a:sym typeface="Gill Sans"/>
              </a:rPr>
              <a:t>Shelf life: 12 months</a:t>
            </a:r>
            <a:endParaRPr sz="1800">
              <a:solidFill>
                <a:srgbClr val="373545"/>
              </a:solidFill>
              <a:latin typeface="Gill Sans"/>
              <a:ea typeface="Gill Sans"/>
              <a:cs typeface="Gill Sans"/>
              <a:sym typeface="Gill Sans"/>
            </a:endParaRPr>
          </a:p>
          <a:p>
            <a:pPr indent="-342900" lvl="0" marL="457200" rtl="0" algn="l">
              <a:lnSpc>
                <a:spcPct val="100000"/>
              </a:lnSpc>
              <a:spcBef>
                <a:spcPts val="0"/>
              </a:spcBef>
              <a:spcAft>
                <a:spcPts val="0"/>
              </a:spcAft>
              <a:buClr>
                <a:srgbClr val="373545"/>
              </a:buClr>
              <a:buSzPts val="1800"/>
              <a:buFont typeface="Gill Sans"/>
              <a:buChar char="●"/>
            </a:pPr>
            <a:r>
              <a:rPr lang="en-GB" sz="1800">
                <a:solidFill>
                  <a:srgbClr val="373545"/>
                </a:solidFill>
                <a:latin typeface="Gill Sans"/>
                <a:ea typeface="Gill Sans"/>
                <a:cs typeface="Gill Sans"/>
                <a:sym typeface="Gill Sans"/>
              </a:rPr>
              <a:t>Features: sterile, endotoxin free, freeze-dried solid</a:t>
            </a:r>
            <a:endParaRPr sz="1800">
              <a:solidFill>
                <a:srgbClr val="373545"/>
              </a:solidFill>
              <a:latin typeface="Gill Sans"/>
              <a:ea typeface="Gill Sans"/>
              <a:cs typeface="Gill Sans"/>
              <a:sym typeface="Gill Sans"/>
            </a:endParaRPr>
          </a:p>
          <a:p>
            <a:pPr indent="-342900" lvl="0" marL="457200" rtl="0" algn="l">
              <a:lnSpc>
                <a:spcPct val="100000"/>
              </a:lnSpc>
              <a:spcBef>
                <a:spcPts val="0"/>
              </a:spcBef>
              <a:spcAft>
                <a:spcPts val="0"/>
              </a:spcAft>
              <a:buClr>
                <a:srgbClr val="373545"/>
              </a:buClr>
              <a:buSzPts val="1800"/>
              <a:buFont typeface="Gill Sans"/>
              <a:buChar char="●"/>
            </a:pPr>
            <a:r>
              <a:rPr i="1" lang="en-GB" sz="1800">
                <a:solidFill>
                  <a:srgbClr val="373545"/>
                </a:solidFill>
                <a:latin typeface="Gill Sans"/>
                <a:ea typeface="Gill Sans"/>
                <a:cs typeface="Gill Sans"/>
                <a:sym typeface="Gill Sans"/>
              </a:rPr>
              <a:t>Purpose: for 68Ga labelling (68GaCl3 in 0.05 or 0.1M HCl</a:t>
            </a:r>
            <a:endParaRPr sz="1800">
              <a:solidFill>
                <a:srgbClr val="373545"/>
              </a:solidFill>
              <a:latin typeface="Gill Sans"/>
              <a:ea typeface="Gill Sans"/>
              <a:cs typeface="Gill Sans"/>
              <a:sym typeface="Gill Sans"/>
            </a:endParaRPr>
          </a:p>
          <a:p>
            <a:pPr indent="0" lvl="0" marL="457200" rtl="0" algn="l">
              <a:spcBef>
                <a:spcPts val="0"/>
              </a:spcBef>
              <a:spcAft>
                <a:spcPts val="1200"/>
              </a:spcAft>
              <a:buNone/>
            </a:pPr>
            <a:r>
              <a:t/>
            </a:r>
            <a:endParaRPr/>
          </a:p>
        </p:txBody>
      </p:sp>
      <p:sp>
        <p:nvSpPr>
          <p:cNvPr id="264" name="Google Shape;264;p40"/>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fontScale="85000" lnSpcReduction="20000"/>
          </a:bodyPr>
          <a:lstStyle/>
          <a:p>
            <a:pPr indent="0" lvl="0" marL="0" rtl="0" algn="l">
              <a:lnSpc>
                <a:spcPct val="100000"/>
              </a:lnSpc>
              <a:spcBef>
                <a:spcPts val="0"/>
              </a:spcBef>
              <a:spcAft>
                <a:spcPts val="0"/>
              </a:spcAft>
              <a:buClr>
                <a:schemeClr val="dk1"/>
              </a:buClr>
              <a:buSzPct val="92000"/>
              <a:buFont typeface="Arial"/>
              <a:buNone/>
            </a:pPr>
            <a:r>
              <a:rPr b="1" lang="en-GB" sz="1800">
                <a:solidFill>
                  <a:srgbClr val="373545"/>
                </a:solidFill>
                <a:latin typeface="Gill Sans"/>
                <a:ea typeface="Gill Sans"/>
                <a:cs typeface="Gill Sans"/>
                <a:sym typeface="Gill Sans"/>
              </a:rPr>
              <a:t>DOTATATE SA 40 μg kit for direct 68Ga radiolabelling</a:t>
            </a:r>
            <a:endParaRPr sz="1800">
              <a:solidFill>
                <a:srgbClr val="373545"/>
              </a:solidFill>
              <a:latin typeface="Gill Sans"/>
              <a:ea typeface="Gill Sans"/>
              <a:cs typeface="Gill Sans"/>
              <a:sym typeface="Gill Sans"/>
            </a:endParaRPr>
          </a:p>
          <a:p>
            <a:pPr indent="-325755" lvl="0" marL="457200" rtl="0" algn="l">
              <a:lnSpc>
                <a:spcPct val="100000"/>
              </a:lnSpc>
              <a:spcBef>
                <a:spcPts val="906"/>
              </a:spcBef>
              <a:spcAft>
                <a:spcPts val="0"/>
              </a:spcAft>
              <a:buClr>
                <a:srgbClr val="373545"/>
              </a:buClr>
              <a:buSzPct val="100000"/>
              <a:buFont typeface="Gill Sans"/>
              <a:buChar char="●"/>
            </a:pPr>
            <a:r>
              <a:rPr lang="en-GB" sz="1800">
                <a:solidFill>
                  <a:srgbClr val="373545"/>
                </a:solidFill>
                <a:latin typeface="Gill Sans"/>
                <a:ea typeface="Gill Sans"/>
                <a:cs typeface="Gill Sans"/>
                <a:sym typeface="Gill Sans"/>
              </a:rPr>
              <a:t>Code: </a:t>
            </a:r>
            <a:r>
              <a:rPr b="1" lang="en-GB" sz="1800">
                <a:solidFill>
                  <a:srgbClr val="373545"/>
                </a:solidFill>
                <a:latin typeface="Gill Sans"/>
                <a:ea typeface="Gill Sans"/>
                <a:cs typeface="Gill Sans"/>
                <a:sym typeface="Gill Sans"/>
              </a:rPr>
              <a:t>DOT-07</a:t>
            </a:r>
            <a:endParaRPr sz="1800">
              <a:solidFill>
                <a:srgbClr val="373545"/>
              </a:solidFill>
              <a:latin typeface="Gill Sans"/>
              <a:ea typeface="Gill Sans"/>
              <a:cs typeface="Gill Sans"/>
              <a:sym typeface="Gill Sans"/>
            </a:endParaRPr>
          </a:p>
          <a:p>
            <a:pPr indent="-325755" lvl="0" marL="457200" rtl="0" algn="l">
              <a:lnSpc>
                <a:spcPct val="100000"/>
              </a:lnSpc>
              <a:spcBef>
                <a:spcPts val="0"/>
              </a:spcBef>
              <a:spcAft>
                <a:spcPts val="0"/>
              </a:spcAft>
              <a:buClr>
                <a:srgbClr val="373545"/>
              </a:buClr>
              <a:buSzPct val="100000"/>
              <a:buFont typeface="Gill Sans"/>
              <a:buChar char="●"/>
            </a:pPr>
            <a:r>
              <a:rPr lang="en-GB" sz="1800">
                <a:solidFill>
                  <a:srgbClr val="373545"/>
                </a:solidFill>
                <a:latin typeface="Gill Sans"/>
                <a:ea typeface="Gill Sans"/>
                <a:cs typeface="Gill Sans"/>
                <a:sym typeface="Gill Sans"/>
              </a:rPr>
              <a:t>Composition: DOTATATE trifluoroacetate: 40 μg /vial</a:t>
            </a:r>
            <a:endParaRPr sz="1800">
              <a:solidFill>
                <a:srgbClr val="373545"/>
              </a:solidFill>
              <a:latin typeface="Gill Sans"/>
              <a:ea typeface="Gill Sans"/>
              <a:cs typeface="Gill Sans"/>
              <a:sym typeface="Gill Sans"/>
            </a:endParaRPr>
          </a:p>
          <a:p>
            <a:pPr indent="-325755" lvl="0" marL="457200" rtl="0" algn="l">
              <a:lnSpc>
                <a:spcPct val="100000"/>
              </a:lnSpc>
              <a:spcBef>
                <a:spcPts val="0"/>
              </a:spcBef>
              <a:spcAft>
                <a:spcPts val="0"/>
              </a:spcAft>
              <a:buClr>
                <a:srgbClr val="373545"/>
              </a:buClr>
              <a:buSzPct val="100000"/>
              <a:buFont typeface="Gill Sans"/>
              <a:buChar char="●"/>
            </a:pPr>
            <a:r>
              <a:rPr lang="en-GB" sz="1800">
                <a:solidFill>
                  <a:srgbClr val="373545"/>
                </a:solidFill>
                <a:latin typeface="Gill Sans"/>
                <a:ea typeface="Gill Sans"/>
                <a:cs typeface="Gill Sans"/>
                <a:sym typeface="Gill Sans"/>
              </a:rPr>
              <a:t>Sodium acetate: 35 mg/vial</a:t>
            </a:r>
            <a:endParaRPr sz="1800">
              <a:solidFill>
                <a:srgbClr val="373545"/>
              </a:solidFill>
              <a:latin typeface="Gill Sans"/>
              <a:ea typeface="Gill Sans"/>
              <a:cs typeface="Gill Sans"/>
              <a:sym typeface="Gill Sans"/>
            </a:endParaRPr>
          </a:p>
          <a:p>
            <a:pPr indent="-325755" lvl="0" marL="457200" rtl="0" algn="l">
              <a:lnSpc>
                <a:spcPct val="100000"/>
              </a:lnSpc>
              <a:spcBef>
                <a:spcPts val="0"/>
              </a:spcBef>
              <a:spcAft>
                <a:spcPts val="0"/>
              </a:spcAft>
              <a:buClr>
                <a:srgbClr val="373545"/>
              </a:buClr>
              <a:buSzPct val="100000"/>
              <a:buFont typeface="Gill Sans"/>
              <a:buChar char="●"/>
            </a:pPr>
            <a:r>
              <a:rPr lang="en-GB" sz="1800">
                <a:solidFill>
                  <a:srgbClr val="373545"/>
                </a:solidFill>
                <a:latin typeface="Gill Sans"/>
                <a:ea typeface="Gill Sans"/>
                <a:cs typeface="Gill Sans"/>
                <a:sym typeface="Gill Sans"/>
              </a:rPr>
              <a:t>Primary packaging: 10 mL glass vial sealed with rubber closure</a:t>
            </a:r>
            <a:endParaRPr sz="1800">
              <a:solidFill>
                <a:srgbClr val="373545"/>
              </a:solidFill>
              <a:latin typeface="Gill Sans"/>
              <a:ea typeface="Gill Sans"/>
              <a:cs typeface="Gill Sans"/>
              <a:sym typeface="Gill Sans"/>
            </a:endParaRPr>
          </a:p>
          <a:p>
            <a:pPr indent="-325755" lvl="0" marL="457200" rtl="0" algn="l">
              <a:lnSpc>
                <a:spcPct val="100000"/>
              </a:lnSpc>
              <a:spcBef>
                <a:spcPts val="0"/>
              </a:spcBef>
              <a:spcAft>
                <a:spcPts val="0"/>
              </a:spcAft>
              <a:buClr>
                <a:srgbClr val="373545"/>
              </a:buClr>
              <a:buSzPct val="100000"/>
              <a:buFont typeface="Gill Sans"/>
              <a:buChar char="●"/>
            </a:pPr>
            <a:r>
              <a:rPr lang="en-GB" sz="1800">
                <a:solidFill>
                  <a:srgbClr val="373545"/>
                </a:solidFill>
                <a:latin typeface="Gill Sans"/>
                <a:ea typeface="Gill Sans"/>
                <a:cs typeface="Gill Sans"/>
                <a:sym typeface="Gill Sans"/>
              </a:rPr>
              <a:t>      and flip-off cap</a:t>
            </a:r>
            <a:endParaRPr sz="1800">
              <a:solidFill>
                <a:srgbClr val="373545"/>
              </a:solidFill>
              <a:latin typeface="Gill Sans"/>
              <a:ea typeface="Gill Sans"/>
              <a:cs typeface="Gill Sans"/>
              <a:sym typeface="Gill Sans"/>
            </a:endParaRPr>
          </a:p>
          <a:p>
            <a:pPr indent="-325755" lvl="0" marL="457200" rtl="0" algn="l">
              <a:lnSpc>
                <a:spcPct val="100000"/>
              </a:lnSpc>
              <a:spcBef>
                <a:spcPts val="0"/>
              </a:spcBef>
              <a:spcAft>
                <a:spcPts val="0"/>
              </a:spcAft>
              <a:buClr>
                <a:srgbClr val="373545"/>
              </a:buClr>
              <a:buSzPct val="100000"/>
              <a:buFont typeface="Gill Sans"/>
              <a:buChar char="●"/>
            </a:pPr>
            <a:r>
              <a:rPr lang="en-GB" sz="1800">
                <a:solidFill>
                  <a:srgbClr val="373545"/>
                </a:solidFill>
                <a:latin typeface="Gill Sans"/>
                <a:ea typeface="Gill Sans"/>
                <a:cs typeface="Gill Sans"/>
                <a:sym typeface="Gill Sans"/>
              </a:rPr>
              <a:t>Storage conditions: 15-25oC</a:t>
            </a:r>
            <a:endParaRPr sz="1800">
              <a:solidFill>
                <a:srgbClr val="373545"/>
              </a:solidFill>
              <a:latin typeface="Gill Sans"/>
              <a:ea typeface="Gill Sans"/>
              <a:cs typeface="Gill Sans"/>
              <a:sym typeface="Gill Sans"/>
            </a:endParaRPr>
          </a:p>
          <a:p>
            <a:pPr indent="-325755" lvl="0" marL="457200" rtl="0" algn="l">
              <a:lnSpc>
                <a:spcPct val="100000"/>
              </a:lnSpc>
              <a:spcBef>
                <a:spcPts val="0"/>
              </a:spcBef>
              <a:spcAft>
                <a:spcPts val="0"/>
              </a:spcAft>
              <a:buClr>
                <a:srgbClr val="373545"/>
              </a:buClr>
              <a:buSzPct val="100000"/>
              <a:buFont typeface="Gill Sans"/>
              <a:buChar char="●"/>
            </a:pPr>
            <a:r>
              <a:rPr lang="en-GB" sz="1800">
                <a:solidFill>
                  <a:srgbClr val="373545"/>
                </a:solidFill>
                <a:latin typeface="Gill Sans"/>
                <a:ea typeface="Gill Sans"/>
                <a:cs typeface="Gill Sans"/>
                <a:sym typeface="Gill Sans"/>
              </a:rPr>
              <a:t>Shelf life: 12 months</a:t>
            </a:r>
            <a:endParaRPr sz="1800">
              <a:solidFill>
                <a:srgbClr val="373545"/>
              </a:solidFill>
              <a:latin typeface="Gill Sans"/>
              <a:ea typeface="Gill Sans"/>
              <a:cs typeface="Gill Sans"/>
              <a:sym typeface="Gill Sans"/>
            </a:endParaRPr>
          </a:p>
          <a:p>
            <a:pPr indent="-325755" lvl="0" marL="457200" rtl="0" algn="l">
              <a:lnSpc>
                <a:spcPct val="100000"/>
              </a:lnSpc>
              <a:spcBef>
                <a:spcPts val="0"/>
              </a:spcBef>
              <a:spcAft>
                <a:spcPts val="0"/>
              </a:spcAft>
              <a:buClr>
                <a:srgbClr val="373545"/>
              </a:buClr>
              <a:buSzPct val="100000"/>
              <a:buFont typeface="Gill Sans"/>
              <a:buChar char="●"/>
            </a:pPr>
            <a:r>
              <a:rPr lang="en-GB" sz="1800">
                <a:solidFill>
                  <a:srgbClr val="373545"/>
                </a:solidFill>
                <a:latin typeface="Gill Sans"/>
                <a:ea typeface="Gill Sans"/>
                <a:cs typeface="Gill Sans"/>
                <a:sym typeface="Gill Sans"/>
              </a:rPr>
              <a:t>Features: sterile, endotoxin free, freeze-dried solid</a:t>
            </a:r>
            <a:endParaRPr sz="1800">
              <a:solidFill>
                <a:srgbClr val="373545"/>
              </a:solidFill>
              <a:latin typeface="Gill Sans"/>
              <a:ea typeface="Gill Sans"/>
              <a:cs typeface="Gill Sans"/>
              <a:sym typeface="Gill Sans"/>
            </a:endParaRPr>
          </a:p>
          <a:p>
            <a:pPr indent="-325755" lvl="0" marL="457200" rtl="0" algn="l">
              <a:lnSpc>
                <a:spcPct val="100000"/>
              </a:lnSpc>
              <a:spcBef>
                <a:spcPts val="0"/>
              </a:spcBef>
              <a:spcAft>
                <a:spcPts val="0"/>
              </a:spcAft>
              <a:buClr>
                <a:srgbClr val="373545"/>
              </a:buClr>
              <a:buSzPct val="100000"/>
              <a:buFont typeface="Gill Sans"/>
              <a:buChar char="●"/>
            </a:pPr>
            <a:r>
              <a:rPr i="1" lang="en-GB" sz="1800">
                <a:solidFill>
                  <a:srgbClr val="373545"/>
                </a:solidFill>
                <a:latin typeface="Gill Sans"/>
                <a:ea typeface="Gill Sans"/>
                <a:cs typeface="Gill Sans"/>
                <a:sym typeface="Gill Sans"/>
              </a:rPr>
              <a:t>Purpose: for 68Ga labelling (4mL of 68GaCl3 in 0.05M HCl)</a:t>
            </a:r>
            <a:endParaRPr sz="1800">
              <a:solidFill>
                <a:srgbClr val="373545"/>
              </a:solidFill>
              <a:latin typeface="Gill Sans"/>
              <a:ea typeface="Gill Sans"/>
              <a:cs typeface="Gill Sans"/>
              <a:sym typeface="Gill Sans"/>
            </a:endParaRPr>
          </a:p>
          <a:p>
            <a:pPr indent="0" lvl="0" marL="457200" rtl="0" algn="l">
              <a:spcBef>
                <a:spcPts val="0"/>
              </a:spcBef>
              <a:spcAft>
                <a:spcPts val="120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1"/>
          <p:cNvSpPr txBox="1"/>
          <p:nvPr>
            <p:ph type="title"/>
          </p:nvPr>
        </p:nvSpPr>
        <p:spPr>
          <a:xfrm>
            <a:off x="311700" y="285325"/>
            <a:ext cx="8520600" cy="748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GB">
                <a:solidFill>
                  <a:srgbClr val="006DB8"/>
                </a:solidFill>
                <a:latin typeface="Gill Sans"/>
                <a:ea typeface="Gill Sans"/>
                <a:cs typeface="Gill Sans"/>
                <a:sym typeface="Gill Sans"/>
              </a:rPr>
              <a:t>ITRAPOL</a:t>
            </a:r>
            <a:r>
              <a:rPr lang="en-GB"/>
              <a:t> </a:t>
            </a:r>
            <a:endParaRPr/>
          </a:p>
          <a:p>
            <a:pPr indent="0" lvl="0" marL="0" rtl="0" algn="l">
              <a:spcBef>
                <a:spcPts val="0"/>
              </a:spcBef>
              <a:spcAft>
                <a:spcPts val="0"/>
              </a:spcAft>
              <a:buNone/>
            </a:pPr>
            <a:r>
              <a:rPr lang="en-GB" sz="2022"/>
              <a:t>RADIOPHARMACEUTICAL PRECURSOR,SOLUTION</a:t>
            </a:r>
            <a:endParaRPr sz="2022"/>
          </a:p>
          <a:p>
            <a:pPr indent="0" lvl="0" marL="0" rtl="0" algn="l">
              <a:spcBef>
                <a:spcPts val="0"/>
              </a:spcBef>
              <a:spcAft>
                <a:spcPts val="0"/>
              </a:spcAft>
              <a:buNone/>
            </a:pPr>
            <a:r>
              <a:t/>
            </a:r>
            <a:endParaRPr/>
          </a:p>
        </p:txBody>
      </p:sp>
      <p:sp>
        <p:nvSpPr>
          <p:cNvPr id="270" name="Google Shape;270;p41"/>
          <p:cNvSpPr txBox="1"/>
          <p:nvPr>
            <p:ph idx="1" type="body"/>
          </p:nvPr>
        </p:nvSpPr>
        <p:spPr>
          <a:xfrm>
            <a:off x="311700" y="1152475"/>
            <a:ext cx="3999900" cy="3416400"/>
          </a:xfrm>
          <a:prstGeom prst="rect">
            <a:avLst/>
          </a:prstGeom>
        </p:spPr>
        <p:txBody>
          <a:bodyPr anchorCtr="0" anchor="t" bIns="91425" lIns="91425" spcFirstLastPara="1" rIns="91425" wrap="square" tIns="91425">
            <a:normAutofit fontScale="77500" lnSpcReduction="10000"/>
          </a:bodyPr>
          <a:lstStyle/>
          <a:p>
            <a:pPr indent="0" lvl="0" marL="0" rtl="0" algn="l">
              <a:lnSpc>
                <a:spcPct val="100000"/>
              </a:lnSpc>
              <a:spcBef>
                <a:spcPts val="0"/>
              </a:spcBef>
              <a:spcAft>
                <a:spcPts val="0"/>
              </a:spcAft>
              <a:buNone/>
            </a:pPr>
            <a:r>
              <a:rPr b="1" lang="en-GB" sz="1918">
                <a:solidFill>
                  <a:schemeClr val="dk1"/>
                </a:solidFill>
                <a:latin typeface="Gill Sans"/>
                <a:ea typeface="Gill Sans"/>
                <a:cs typeface="Gill Sans"/>
                <a:sym typeface="Gill Sans"/>
              </a:rPr>
              <a:t>Qualitative and quantitative composition:</a:t>
            </a:r>
            <a:endParaRPr b="1" sz="1918">
              <a:solidFill>
                <a:schemeClr val="dk1"/>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ct val="92000"/>
              <a:buFont typeface="Arial"/>
              <a:buNone/>
            </a:pPr>
            <a:r>
              <a:rPr lang="en-GB" sz="1800">
                <a:solidFill>
                  <a:srgbClr val="373545"/>
                </a:solidFill>
              </a:rPr>
              <a:t>Each vial contains 0.925-37 GBq Yttrium (90Y) on the reference date and time (corresponding to 46-1840 nanograms of  [90Y] as Yttrium-90 chloride in a volume from 0.01 ml to 2 ml) in hydrochloric acid solution</a:t>
            </a:r>
            <a:endParaRPr sz="1800">
              <a:solidFill>
                <a:srgbClr val="373545"/>
              </a:solidFill>
            </a:endParaRPr>
          </a:p>
          <a:p>
            <a:pPr indent="0" lvl="0" marL="0" rtl="0" algn="l">
              <a:lnSpc>
                <a:spcPct val="100000"/>
              </a:lnSpc>
              <a:spcBef>
                <a:spcPts val="960"/>
              </a:spcBef>
              <a:spcAft>
                <a:spcPts val="0"/>
              </a:spcAft>
              <a:buClr>
                <a:schemeClr val="dk1"/>
              </a:buClr>
              <a:buSzPct val="86356"/>
              <a:buFont typeface="Arial"/>
              <a:buNone/>
            </a:pPr>
            <a:r>
              <a:rPr b="1" lang="en-GB" sz="1918">
                <a:solidFill>
                  <a:schemeClr val="dk1"/>
                </a:solidFill>
                <a:latin typeface="Gill Sans"/>
                <a:ea typeface="Gill Sans"/>
                <a:cs typeface="Gill Sans"/>
                <a:sym typeface="Gill Sans"/>
              </a:rPr>
              <a:t>Indication: </a:t>
            </a:r>
            <a:endParaRPr b="1" sz="1918">
              <a:solidFill>
                <a:schemeClr val="dk1"/>
              </a:solidFill>
              <a:latin typeface="Gill Sans"/>
              <a:ea typeface="Gill Sans"/>
              <a:cs typeface="Gill Sans"/>
              <a:sym typeface="Gill Sans"/>
            </a:endParaRPr>
          </a:p>
          <a:p>
            <a:pPr indent="0" lvl="0" marL="0" rtl="0" algn="l">
              <a:lnSpc>
                <a:spcPct val="100000"/>
              </a:lnSpc>
              <a:spcBef>
                <a:spcPts val="960"/>
              </a:spcBef>
              <a:spcAft>
                <a:spcPts val="0"/>
              </a:spcAft>
              <a:buNone/>
            </a:pPr>
            <a:r>
              <a:rPr lang="en-GB" sz="1929">
                <a:solidFill>
                  <a:srgbClr val="373545"/>
                </a:solidFill>
              </a:rPr>
              <a:t>To be used only for the radiolabelling of medicinal products, which have been specifically developed and authorised for radiolabelling with this radionuclide.</a:t>
            </a:r>
            <a:endParaRPr sz="1929">
              <a:solidFill>
                <a:srgbClr val="373545"/>
              </a:solidFill>
            </a:endParaRPr>
          </a:p>
          <a:p>
            <a:pPr indent="0" lvl="0" marL="0" rtl="0" algn="l">
              <a:lnSpc>
                <a:spcPct val="100000"/>
              </a:lnSpc>
              <a:spcBef>
                <a:spcPts val="960"/>
              </a:spcBef>
              <a:spcAft>
                <a:spcPts val="0"/>
              </a:spcAft>
              <a:buNone/>
            </a:pPr>
            <a:r>
              <a:rPr b="1" lang="en-GB" sz="1918">
                <a:solidFill>
                  <a:schemeClr val="dk1"/>
                </a:solidFill>
                <a:latin typeface="Gill Sans"/>
                <a:ea typeface="Gill Sans"/>
                <a:cs typeface="Gill Sans"/>
                <a:sym typeface="Gill Sans"/>
              </a:rPr>
              <a:t>Calibration </a:t>
            </a:r>
            <a:r>
              <a:rPr lang="en-GB" sz="1800">
                <a:solidFill>
                  <a:srgbClr val="514DAA"/>
                </a:solidFill>
                <a:latin typeface="Gill Sans"/>
                <a:ea typeface="Gill Sans"/>
                <a:cs typeface="Gill Sans"/>
                <a:sym typeface="Gill Sans"/>
              </a:rPr>
              <a:t>: </a:t>
            </a:r>
            <a:r>
              <a:rPr lang="en-GB" sz="1929">
                <a:solidFill>
                  <a:srgbClr val="373545"/>
                </a:solidFill>
              </a:rPr>
              <a:t>3 days from the production date</a:t>
            </a:r>
            <a:endParaRPr sz="1929">
              <a:solidFill>
                <a:srgbClr val="373545"/>
              </a:solidFill>
            </a:endParaRPr>
          </a:p>
          <a:p>
            <a:pPr indent="0" lvl="0" marL="0" rtl="0" algn="l">
              <a:spcBef>
                <a:spcPts val="0"/>
              </a:spcBef>
              <a:spcAft>
                <a:spcPts val="1200"/>
              </a:spcAft>
              <a:buNone/>
            </a:pPr>
            <a:r>
              <a:t/>
            </a:r>
            <a:endParaRPr/>
          </a:p>
        </p:txBody>
      </p:sp>
      <p:sp>
        <p:nvSpPr>
          <p:cNvPr id="271" name="Google Shape;271;p4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960"/>
              </a:spcBef>
              <a:spcAft>
                <a:spcPts val="0"/>
              </a:spcAft>
              <a:buNone/>
            </a:pPr>
            <a:r>
              <a:rPr b="1" lang="en-GB" sz="1600">
                <a:solidFill>
                  <a:schemeClr val="dk1"/>
                </a:solidFill>
                <a:latin typeface="Gill Sans"/>
                <a:ea typeface="Gill Sans"/>
                <a:cs typeface="Gill Sans"/>
                <a:sym typeface="Gill Sans"/>
              </a:rPr>
              <a:t>Expiration:</a:t>
            </a:r>
            <a:endParaRPr b="1" sz="1600">
              <a:solidFill>
                <a:schemeClr val="dk1"/>
              </a:solidFill>
              <a:latin typeface="Gill Sans"/>
              <a:ea typeface="Gill Sans"/>
              <a:cs typeface="Gill Sans"/>
              <a:sym typeface="Gill Sans"/>
            </a:endParaRPr>
          </a:p>
          <a:p>
            <a:pPr indent="0" lvl="0" marL="0" rtl="0" algn="l">
              <a:lnSpc>
                <a:spcPct val="100000"/>
              </a:lnSpc>
              <a:spcBef>
                <a:spcPts val="960"/>
              </a:spcBef>
              <a:spcAft>
                <a:spcPts val="0"/>
              </a:spcAft>
              <a:buClr>
                <a:schemeClr val="dk1"/>
              </a:buClr>
              <a:buSzPts val="1656"/>
              <a:buFont typeface="Arial"/>
              <a:buNone/>
            </a:pPr>
            <a:r>
              <a:rPr lang="en-GB" sz="1600">
                <a:solidFill>
                  <a:srgbClr val="373545"/>
                </a:solidFill>
              </a:rPr>
              <a:t>7 days from the production date</a:t>
            </a:r>
            <a:endParaRPr sz="1600">
              <a:solidFill>
                <a:srgbClr val="373545"/>
              </a:solidFill>
            </a:endParaRPr>
          </a:p>
          <a:p>
            <a:pPr indent="0" lvl="0" marL="0" rtl="0" algn="l">
              <a:lnSpc>
                <a:spcPct val="100000"/>
              </a:lnSpc>
              <a:spcBef>
                <a:spcPts val="960"/>
              </a:spcBef>
              <a:spcAft>
                <a:spcPts val="0"/>
              </a:spcAft>
              <a:buNone/>
            </a:pPr>
            <a:r>
              <a:rPr b="1" lang="en-GB" sz="1600">
                <a:solidFill>
                  <a:schemeClr val="dk1"/>
                </a:solidFill>
                <a:latin typeface="Gill Sans"/>
                <a:ea typeface="Gill Sans"/>
                <a:cs typeface="Gill Sans"/>
                <a:sym typeface="Gill Sans"/>
              </a:rPr>
              <a:t>Storage</a:t>
            </a:r>
            <a:r>
              <a:rPr lang="en-GB" sz="1800">
                <a:solidFill>
                  <a:srgbClr val="514DAA"/>
                </a:solidFill>
                <a:latin typeface="Gill Sans"/>
                <a:ea typeface="Gill Sans"/>
                <a:cs typeface="Gill Sans"/>
                <a:sym typeface="Gill Sans"/>
              </a:rPr>
              <a:t>:</a:t>
            </a:r>
            <a:r>
              <a:rPr lang="en-GB" sz="1600">
                <a:solidFill>
                  <a:srgbClr val="373545"/>
                </a:solidFill>
              </a:rPr>
              <a:t>In the original package &lt; 25 C</a:t>
            </a:r>
            <a:endParaRPr sz="1600">
              <a:solidFill>
                <a:srgbClr val="373545"/>
              </a:solidFill>
            </a:endParaRPr>
          </a:p>
          <a:p>
            <a:pPr indent="0" lvl="0" marL="0" rtl="0" algn="l">
              <a:lnSpc>
                <a:spcPct val="100000"/>
              </a:lnSpc>
              <a:spcBef>
                <a:spcPts val="960"/>
              </a:spcBef>
              <a:spcAft>
                <a:spcPts val="0"/>
              </a:spcAft>
              <a:buNone/>
            </a:pPr>
            <a:r>
              <a:rPr b="1" lang="en-GB" sz="1600">
                <a:solidFill>
                  <a:schemeClr val="dk1"/>
                </a:solidFill>
                <a:latin typeface="Gill Sans"/>
                <a:ea typeface="Gill Sans"/>
                <a:cs typeface="Gill Sans"/>
                <a:sym typeface="Gill Sans"/>
              </a:rPr>
              <a:t>Package:</a:t>
            </a:r>
            <a:endParaRPr b="1" sz="1600">
              <a:solidFill>
                <a:schemeClr val="dk1"/>
              </a:solidFill>
              <a:latin typeface="Gill Sans"/>
              <a:ea typeface="Gill Sans"/>
              <a:cs typeface="Gill Sans"/>
              <a:sym typeface="Gill Sans"/>
            </a:endParaRPr>
          </a:p>
          <a:p>
            <a:pPr indent="0" lvl="0" marL="0" rtl="0" algn="l">
              <a:lnSpc>
                <a:spcPct val="100000"/>
              </a:lnSpc>
              <a:spcBef>
                <a:spcPts val="960"/>
              </a:spcBef>
              <a:spcAft>
                <a:spcPts val="0"/>
              </a:spcAft>
              <a:buNone/>
            </a:pPr>
            <a:r>
              <a:rPr lang="en-GB">
                <a:solidFill>
                  <a:srgbClr val="373545"/>
                </a:solidFill>
              </a:rPr>
              <a:t>Colourless type I glass vial of 2 ml volume closed with a rubber stopper and aluminium seal, placed in </a:t>
            </a:r>
            <a:endParaRPr>
              <a:solidFill>
                <a:srgbClr val="373545"/>
              </a:solidFill>
            </a:endParaRPr>
          </a:p>
          <a:p>
            <a:pPr indent="0" lvl="0" marL="0" rtl="0" algn="l">
              <a:lnSpc>
                <a:spcPct val="100000"/>
              </a:lnSpc>
              <a:spcBef>
                <a:spcPts val="960"/>
              </a:spcBef>
              <a:spcAft>
                <a:spcPts val="0"/>
              </a:spcAft>
              <a:buNone/>
            </a:pPr>
            <a:r>
              <a:rPr lang="en-GB">
                <a:solidFill>
                  <a:srgbClr val="373545"/>
                </a:solidFill>
              </a:rPr>
              <a:t>a shielding lead</a:t>
            </a:r>
            <a:endParaRPr>
              <a:solidFill>
                <a:srgbClr val="373545"/>
              </a:solidFill>
            </a:endParaRPr>
          </a:p>
          <a:p>
            <a:pPr indent="0" lvl="0" marL="0" rtl="0" algn="l">
              <a:lnSpc>
                <a:spcPct val="100000"/>
              </a:lnSpc>
              <a:spcBef>
                <a:spcPts val="960"/>
              </a:spcBef>
              <a:spcAft>
                <a:spcPts val="0"/>
              </a:spcAft>
              <a:buNone/>
            </a:pPr>
            <a:r>
              <a:rPr lang="en-GB">
                <a:solidFill>
                  <a:srgbClr val="373545"/>
                </a:solidFill>
              </a:rPr>
              <a:t> Container.</a:t>
            </a:r>
            <a:endParaRPr>
              <a:solidFill>
                <a:srgbClr val="373545"/>
              </a:solidFill>
            </a:endParaRPr>
          </a:p>
          <a:p>
            <a:pPr indent="0" lvl="0" marL="0" rtl="0" algn="l">
              <a:lnSpc>
                <a:spcPct val="100000"/>
              </a:lnSpc>
              <a:spcBef>
                <a:spcPts val="960"/>
              </a:spcBef>
              <a:spcAft>
                <a:spcPts val="0"/>
              </a:spcAft>
              <a:buClr>
                <a:schemeClr val="dk1"/>
              </a:buClr>
              <a:buSzPts val="1656"/>
              <a:buFont typeface="Arial"/>
              <a:buNone/>
            </a:pPr>
            <a:r>
              <a:rPr lang="en-GB" sz="800">
                <a:solidFill>
                  <a:srgbClr val="373545"/>
                </a:solidFill>
                <a:highlight>
                  <a:srgbClr val="F1C232"/>
                </a:highlight>
                <a:latin typeface="Gill Sans"/>
                <a:ea typeface="Gill Sans"/>
                <a:cs typeface="Gill Sans"/>
                <a:sym typeface="Gill Sans"/>
              </a:rPr>
              <a:t>due to ionising radiation, the vial may change color into yellow-brown</a:t>
            </a:r>
            <a:r>
              <a:rPr lang="en-GB" sz="1800">
                <a:solidFill>
                  <a:srgbClr val="373545"/>
                </a:solidFill>
                <a:highlight>
                  <a:srgbClr val="F1C232"/>
                </a:highlight>
                <a:latin typeface="Gill Sans"/>
                <a:ea typeface="Gill Sans"/>
                <a:cs typeface="Gill Sans"/>
                <a:sym typeface="Gill Sans"/>
              </a:rPr>
              <a:t>.</a:t>
            </a:r>
            <a:r>
              <a:rPr lang="en-GB" sz="1800">
                <a:solidFill>
                  <a:srgbClr val="373545"/>
                </a:solidFill>
                <a:latin typeface="Gill Sans"/>
                <a:ea typeface="Gill Sans"/>
                <a:cs typeface="Gill Sans"/>
                <a:sym typeface="Gill Sans"/>
              </a:rPr>
              <a:t>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2"/>
          <p:cNvSpPr txBox="1"/>
          <p:nvPr>
            <p:ph type="title"/>
          </p:nvPr>
        </p:nvSpPr>
        <p:spPr>
          <a:xfrm>
            <a:off x="311700" y="212475"/>
            <a:ext cx="8520600" cy="807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GB">
                <a:solidFill>
                  <a:srgbClr val="006DB8"/>
                </a:solidFill>
                <a:latin typeface="Gill Sans"/>
                <a:ea typeface="Gill Sans"/>
                <a:cs typeface="Gill Sans"/>
                <a:sym typeface="Gill Sans"/>
              </a:rPr>
              <a:t>LU-177 n.c.a</a:t>
            </a:r>
            <a:endParaRPr b="1">
              <a:solidFill>
                <a:srgbClr val="006DB8"/>
              </a:solidFill>
              <a:latin typeface="Gill Sans"/>
              <a:ea typeface="Gill Sans"/>
              <a:cs typeface="Gill Sans"/>
              <a:sym typeface="Gill Sans"/>
            </a:endParaRPr>
          </a:p>
          <a:p>
            <a:pPr indent="0" lvl="0" marL="0" rtl="0" algn="l">
              <a:spcBef>
                <a:spcPts val="0"/>
              </a:spcBef>
              <a:spcAft>
                <a:spcPts val="0"/>
              </a:spcAft>
              <a:buNone/>
            </a:pPr>
            <a:r>
              <a:rPr b="1" lang="en-GB" sz="2244">
                <a:latin typeface="Gill Sans"/>
                <a:ea typeface="Gill Sans"/>
                <a:cs typeface="Gill Sans"/>
                <a:sym typeface="Gill Sans"/>
              </a:rPr>
              <a:t>No-carrier-added Lutetium</a:t>
            </a:r>
            <a:endParaRPr b="1" sz="2244">
              <a:latin typeface="Gill Sans"/>
              <a:ea typeface="Gill Sans"/>
              <a:cs typeface="Gill Sans"/>
              <a:sym typeface="Gill Sans"/>
            </a:endParaRPr>
          </a:p>
          <a:p>
            <a:pPr indent="0" lvl="0" marL="0" rtl="0" algn="l">
              <a:spcBef>
                <a:spcPts val="0"/>
              </a:spcBef>
              <a:spcAft>
                <a:spcPts val="0"/>
              </a:spcAft>
              <a:buNone/>
            </a:pPr>
            <a:r>
              <a:t/>
            </a:r>
            <a:endParaRPr/>
          </a:p>
        </p:txBody>
      </p:sp>
      <p:sp>
        <p:nvSpPr>
          <p:cNvPr id="277" name="Google Shape;277;p42"/>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lnSpc>
                <a:spcPct val="89166"/>
              </a:lnSpc>
              <a:spcBef>
                <a:spcPts val="0"/>
              </a:spcBef>
              <a:spcAft>
                <a:spcPts val="0"/>
              </a:spcAft>
              <a:buNone/>
            </a:pPr>
            <a:r>
              <a:rPr baseline="30000" lang="en-GB" sz="1900">
                <a:solidFill>
                  <a:schemeClr val="dk1"/>
                </a:solidFill>
              </a:rPr>
              <a:t>Highest specific activity &gt; </a:t>
            </a:r>
            <a:endParaRPr baseline="30000" sz="1900">
              <a:solidFill>
                <a:schemeClr val="dk1"/>
              </a:solidFill>
            </a:endParaRPr>
          </a:p>
          <a:p>
            <a:pPr indent="0" lvl="0" marL="0" rtl="0" algn="l">
              <a:lnSpc>
                <a:spcPct val="89166"/>
              </a:lnSpc>
              <a:spcBef>
                <a:spcPts val="107"/>
              </a:spcBef>
              <a:spcAft>
                <a:spcPts val="0"/>
              </a:spcAft>
              <a:buNone/>
            </a:pPr>
            <a:r>
              <a:rPr baseline="30000" lang="en-GB" sz="1900">
                <a:solidFill>
                  <a:schemeClr val="dk1"/>
                </a:solidFill>
              </a:rPr>
              <a:t>No long-lived radioactive impurities Highest radionuclide purity Less than 10-5 % of 177mLu (under detection limit)</a:t>
            </a:r>
            <a:endParaRPr sz="1900">
              <a:solidFill>
                <a:schemeClr val="dk1"/>
              </a:solidFill>
            </a:endParaRPr>
          </a:p>
          <a:p>
            <a:pPr indent="0" lvl="0" marL="0" rtl="0" algn="l">
              <a:lnSpc>
                <a:spcPct val="89166"/>
              </a:lnSpc>
              <a:spcBef>
                <a:spcPts val="107"/>
              </a:spcBef>
              <a:spcAft>
                <a:spcPts val="0"/>
              </a:spcAft>
              <a:buNone/>
            </a:pPr>
            <a:r>
              <a:t/>
            </a:r>
            <a:endParaRPr baseline="30000" sz="1900">
              <a:solidFill>
                <a:schemeClr val="dk1"/>
              </a:solidFill>
            </a:endParaRPr>
          </a:p>
          <a:p>
            <a:pPr indent="0" lvl="0" marL="0" rtl="0" algn="l">
              <a:lnSpc>
                <a:spcPct val="89166"/>
              </a:lnSpc>
              <a:spcBef>
                <a:spcPts val="107"/>
              </a:spcBef>
              <a:spcAft>
                <a:spcPts val="0"/>
              </a:spcAft>
              <a:buNone/>
            </a:pPr>
            <a:r>
              <a:rPr baseline="30000" lang="en-GB" sz="1900">
                <a:solidFill>
                  <a:schemeClr val="dk1"/>
                </a:solidFill>
              </a:rPr>
              <a:t>Highest Quality of n.c.a. 177 Lu offers</a:t>
            </a:r>
            <a:r>
              <a:rPr lang="en-GB" sz="1900">
                <a:solidFill>
                  <a:schemeClr val="dk1"/>
                </a:solidFill>
              </a:rPr>
              <a:t> </a:t>
            </a:r>
            <a:r>
              <a:rPr baseline="30000" lang="en-GB" sz="1900">
                <a:solidFill>
                  <a:schemeClr val="dk1"/>
                </a:solidFill>
              </a:rPr>
              <a:t>best radiolabeling performance no waste disposal problem  Longer shelf-life up to 2 weeks.</a:t>
            </a:r>
            <a:endParaRPr sz="1900">
              <a:solidFill>
                <a:schemeClr val="dk1"/>
              </a:solidFill>
            </a:endParaRPr>
          </a:p>
          <a:p>
            <a:pPr indent="0" lvl="0" marL="0" rtl="0" algn="l">
              <a:spcBef>
                <a:spcPts val="0"/>
              </a:spcBef>
              <a:spcAft>
                <a:spcPts val="1200"/>
              </a:spcAft>
              <a:buNone/>
            </a:pPr>
            <a:r>
              <a:t/>
            </a:r>
            <a:endParaRPr/>
          </a:p>
        </p:txBody>
      </p:sp>
      <p:sp>
        <p:nvSpPr>
          <p:cNvPr id="278" name="Google Shape;278;p42"/>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GB"/>
              <a:t>No-carrier-added</a:t>
            </a:r>
            <a:endParaRPr/>
          </a:p>
        </p:txBody>
      </p:sp>
      <p:grpSp>
        <p:nvGrpSpPr>
          <p:cNvPr id="279" name="Google Shape;279;p42"/>
          <p:cNvGrpSpPr/>
          <p:nvPr/>
        </p:nvGrpSpPr>
        <p:grpSpPr>
          <a:xfrm>
            <a:off x="4909565" y="1619025"/>
            <a:ext cx="3845570" cy="3067276"/>
            <a:chOff x="1683830" y="2689468"/>
            <a:chExt cx="3845570" cy="3067276"/>
          </a:xfrm>
        </p:grpSpPr>
        <p:sp>
          <p:nvSpPr>
            <p:cNvPr id="280" name="Google Shape;280;p42"/>
            <p:cNvSpPr txBox="1"/>
            <p:nvPr/>
          </p:nvSpPr>
          <p:spPr>
            <a:xfrm>
              <a:off x="4279900" y="4270845"/>
              <a:ext cx="1249500" cy="1482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500">
                <a:solidFill>
                  <a:srgbClr val="000000"/>
                </a:solidFill>
                <a:latin typeface="Gill Sans"/>
                <a:ea typeface="Gill Sans"/>
                <a:cs typeface="Gill Sans"/>
                <a:sym typeface="Gill Sans"/>
              </a:endParaRPr>
            </a:p>
            <a:p>
              <a:pPr indent="0" lvl="0" marL="201574" marR="559140" rtl="0" algn="ctr">
                <a:lnSpc>
                  <a:spcPct val="95825"/>
                </a:lnSpc>
                <a:spcBef>
                  <a:spcPts val="5000"/>
                </a:spcBef>
                <a:spcAft>
                  <a:spcPts val="0"/>
                </a:spcAft>
                <a:buNone/>
              </a:pPr>
              <a:r>
                <a:rPr lang="en-GB" sz="1100">
                  <a:solidFill>
                    <a:srgbClr val="000000"/>
                  </a:solidFill>
                  <a:latin typeface="Arial"/>
                  <a:ea typeface="Arial"/>
                  <a:cs typeface="Arial"/>
                  <a:sym typeface="Arial"/>
                </a:rPr>
                <a:t>Yb 177</a:t>
              </a:r>
              <a:endParaRPr sz="1100">
                <a:solidFill>
                  <a:srgbClr val="000000"/>
                </a:solidFill>
                <a:latin typeface="Arial"/>
                <a:ea typeface="Arial"/>
                <a:cs typeface="Arial"/>
                <a:sym typeface="Arial"/>
              </a:endParaRPr>
            </a:p>
            <a:p>
              <a:pPr indent="0" lvl="0" marL="268630" marR="624721" rtl="0" algn="ctr">
                <a:lnSpc>
                  <a:spcPct val="95825"/>
                </a:lnSpc>
                <a:spcBef>
                  <a:spcPts val="55"/>
                </a:spcBef>
                <a:spcAft>
                  <a:spcPts val="0"/>
                </a:spcAft>
                <a:buNone/>
              </a:pPr>
              <a:r>
                <a:rPr lang="en-GB" sz="1100">
                  <a:solidFill>
                    <a:srgbClr val="000000"/>
                  </a:solidFill>
                  <a:latin typeface="Arial"/>
                  <a:ea typeface="Arial"/>
                  <a:cs typeface="Arial"/>
                  <a:sym typeface="Arial"/>
                </a:rPr>
                <a:t>1.9 h</a:t>
              </a:r>
              <a:endParaRPr sz="1100">
                <a:solidFill>
                  <a:srgbClr val="000000"/>
                </a:solidFill>
                <a:latin typeface="Arial"/>
                <a:ea typeface="Arial"/>
                <a:cs typeface="Arial"/>
                <a:sym typeface="Arial"/>
              </a:endParaRPr>
            </a:p>
            <a:p>
              <a:pPr indent="0" lvl="0" marL="378967" marR="738466" rtl="0" algn="ctr">
                <a:lnSpc>
                  <a:spcPct val="102091"/>
                </a:lnSpc>
                <a:spcBef>
                  <a:spcPts val="335"/>
                </a:spcBef>
                <a:spcAft>
                  <a:spcPts val="0"/>
                </a:spcAft>
                <a:buNone/>
              </a:pPr>
              <a:r>
                <a:rPr lang="en-GB" sz="1200">
                  <a:solidFill>
                    <a:srgbClr val="000000"/>
                  </a:solidFill>
                  <a:latin typeface="Noto Sans Symbols"/>
                  <a:ea typeface="Noto Sans Symbols"/>
                  <a:cs typeface="Noto Sans Symbols"/>
                  <a:sym typeface="Noto Sans Symbols"/>
                </a:rPr>
                <a:t>β</a:t>
              </a:r>
              <a:endParaRPr sz="1200">
                <a:solidFill>
                  <a:srgbClr val="000000"/>
                </a:solidFill>
                <a:latin typeface="Noto Sans Symbols"/>
                <a:ea typeface="Noto Sans Symbols"/>
                <a:cs typeface="Noto Sans Symbols"/>
                <a:sym typeface="Noto Sans Symbols"/>
              </a:endParaRPr>
            </a:p>
          </p:txBody>
        </p:sp>
        <p:sp>
          <p:nvSpPr>
            <p:cNvPr id="281" name="Google Shape;281;p42"/>
            <p:cNvSpPr/>
            <p:nvPr/>
          </p:nvSpPr>
          <p:spPr>
            <a:xfrm>
              <a:off x="2603500" y="4072381"/>
              <a:ext cx="838200" cy="838200"/>
            </a:xfrm>
            <a:custGeom>
              <a:rect b="b" l="l" r="r" t="t"/>
              <a:pathLst>
                <a:path extrusionOk="0" h="838200" w="838200">
                  <a:moveTo>
                    <a:pt x="0" y="838200"/>
                  </a:moveTo>
                  <a:lnTo>
                    <a:pt x="838200" y="838200"/>
                  </a:lnTo>
                  <a:lnTo>
                    <a:pt x="838200" y="0"/>
                  </a:lnTo>
                  <a:lnTo>
                    <a:pt x="0" y="0"/>
                  </a:lnTo>
                  <a:lnTo>
                    <a:pt x="0" y="83820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82" name="Google Shape;282;p42"/>
            <p:cNvSpPr/>
            <p:nvPr/>
          </p:nvSpPr>
          <p:spPr>
            <a:xfrm>
              <a:off x="2603500" y="4072381"/>
              <a:ext cx="838200" cy="838200"/>
            </a:xfrm>
            <a:custGeom>
              <a:rect b="b" l="l" r="r" t="t"/>
              <a:pathLst>
                <a:path extrusionOk="0" h="838200" w="838200">
                  <a:moveTo>
                    <a:pt x="0" y="838200"/>
                  </a:moveTo>
                  <a:lnTo>
                    <a:pt x="838200" y="838200"/>
                  </a:lnTo>
                  <a:lnTo>
                    <a:pt x="838200" y="0"/>
                  </a:lnTo>
                  <a:lnTo>
                    <a:pt x="0" y="0"/>
                  </a:lnTo>
                  <a:lnTo>
                    <a:pt x="0" y="838200"/>
                  </a:lnTo>
                  <a:close/>
                </a:path>
              </a:pathLst>
            </a:custGeom>
            <a:noFill/>
            <a:ln cap="flat" cmpd="sng" w="9525">
              <a:solidFill>
                <a:srgbClr val="619DD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83" name="Google Shape;283;p42"/>
            <p:cNvSpPr/>
            <p:nvPr/>
          </p:nvSpPr>
          <p:spPr>
            <a:xfrm>
              <a:off x="1752600" y="4070857"/>
              <a:ext cx="838200" cy="838200"/>
            </a:xfrm>
            <a:custGeom>
              <a:rect b="b" l="l" r="r" t="t"/>
              <a:pathLst>
                <a:path extrusionOk="0" h="838200" w="838200">
                  <a:moveTo>
                    <a:pt x="0" y="838200"/>
                  </a:moveTo>
                  <a:lnTo>
                    <a:pt x="838200" y="838200"/>
                  </a:lnTo>
                  <a:lnTo>
                    <a:pt x="838200" y="0"/>
                  </a:lnTo>
                  <a:lnTo>
                    <a:pt x="0" y="0"/>
                  </a:lnTo>
                  <a:lnTo>
                    <a:pt x="0" y="83820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84" name="Google Shape;284;p42"/>
            <p:cNvSpPr/>
            <p:nvPr/>
          </p:nvSpPr>
          <p:spPr>
            <a:xfrm>
              <a:off x="1752600" y="4070857"/>
              <a:ext cx="838200" cy="838200"/>
            </a:xfrm>
            <a:custGeom>
              <a:rect b="b" l="l" r="r" t="t"/>
              <a:pathLst>
                <a:path extrusionOk="0" h="838200" w="838200">
                  <a:moveTo>
                    <a:pt x="0" y="838200"/>
                  </a:moveTo>
                  <a:lnTo>
                    <a:pt x="838200" y="838200"/>
                  </a:lnTo>
                  <a:lnTo>
                    <a:pt x="838200" y="0"/>
                  </a:lnTo>
                  <a:lnTo>
                    <a:pt x="0" y="0"/>
                  </a:lnTo>
                  <a:lnTo>
                    <a:pt x="0" y="838200"/>
                  </a:lnTo>
                  <a:close/>
                </a:path>
              </a:pathLst>
            </a:custGeom>
            <a:noFill/>
            <a:ln cap="flat" cmpd="sng" w="9525">
              <a:solidFill>
                <a:srgbClr val="619DD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85" name="Google Shape;285;p42"/>
            <p:cNvSpPr/>
            <p:nvPr/>
          </p:nvSpPr>
          <p:spPr>
            <a:xfrm>
              <a:off x="3454400" y="4916957"/>
              <a:ext cx="838200" cy="838200"/>
            </a:xfrm>
            <a:custGeom>
              <a:rect b="b" l="l" r="r" t="t"/>
              <a:pathLst>
                <a:path extrusionOk="0" h="838200" w="838200">
                  <a:moveTo>
                    <a:pt x="0" y="838199"/>
                  </a:moveTo>
                  <a:lnTo>
                    <a:pt x="838200" y="838199"/>
                  </a:lnTo>
                  <a:lnTo>
                    <a:pt x="838200" y="0"/>
                  </a:lnTo>
                  <a:lnTo>
                    <a:pt x="0" y="0"/>
                  </a:lnTo>
                  <a:lnTo>
                    <a:pt x="0" y="838199"/>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86" name="Google Shape;286;p42"/>
            <p:cNvSpPr/>
            <p:nvPr/>
          </p:nvSpPr>
          <p:spPr>
            <a:xfrm>
              <a:off x="3454400" y="4916957"/>
              <a:ext cx="838200" cy="838200"/>
            </a:xfrm>
            <a:custGeom>
              <a:rect b="b" l="l" r="r" t="t"/>
              <a:pathLst>
                <a:path extrusionOk="0" h="838200" w="838200">
                  <a:moveTo>
                    <a:pt x="0" y="838199"/>
                  </a:moveTo>
                  <a:lnTo>
                    <a:pt x="838200" y="838199"/>
                  </a:lnTo>
                  <a:lnTo>
                    <a:pt x="838200" y="0"/>
                  </a:lnTo>
                  <a:lnTo>
                    <a:pt x="0" y="0"/>
                  </a:lnTo>
                  <a:lnTo>
                    <a:pt x="0" y="838199"/>
                  </a:lnTo>
                  <a:close/>
                </a:path>
              </a:pathLst>
            </a:custGeom>
            <a:noFill/>
            <a:ln cap="flat" cmpd="sng" w="9525">
              <a:solidFill>
                <a:srgbClr val="619DD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87" name="Google Shape;287;p42"/>
            <p:cNvSpPr/>
            <p:nvPr/>
          </p:nvSpPr>
          <p:spPr>
            <a:xfrm>
              <a:off x="3456051" y="4070857"/>
              <a:ext cx="838200" cy="838200"/>
            </a:xfrm>
            <a:custGeom>
              <a:rect b="b" l="l" r="r" t="t"/>
              <a:pathLst>
                <a:path extrusionOk="0" h="838200" w="838200">
                  <a:moveTo>
                    <a:pt x="0" y="838200"/>
                  </a:moveTo>
                  <a:lnTo>
                    <a:pt x="838200" y="838200"/>
                  </a:lnTo>
                  <a:lnTo>
                    <a:pt x="838200" y="0"/>
                  </a:lnTo>
                  <a:lnTo>
                    <a:pt x="0" y="0"/>
                  </a:lnTo>
                  <a:lnTo>
                    <a:pt x="0" y="838200"/>
                  </a:lnTo>
                  <a:close/>
                </a:path>
              </a:pathLst>
            </a:custGeom>
            <a:solidFill>
              <a:srgbClr val="00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88" name="Google Shape;288;p42"/>
            <p:cNvSpPr/>
            <p:nvPr/>
          </p:nvSpPr>
          <p:spPr>
            <a:xfrm>
              <a:off x="3456051" y="4070857"/>
              <a:ext cx="838200" cy="838200"/>
            </a:xfrm>
            <a:custGeom>
              <a:rect b="b" l="l" r="r" t="t"/>
              <a:pathLst>
                <a:path extrusionOk="0" h="838200" w="838200">
                  <a:moveTo>
                    <a:pt x="0" y="838200"/>
                  </a:moveTo>
                  <a:lnTo>
                    <a:pt x="838200" y="838200"/>
                  </a:lnTo>
                  <a:lnTo>
                    <a:pt x="838200" y="0"/>
                  </a:lnTo>
                  <a:lnTo>
                    <a:pt x="0" y="0"/>
                  </a:lnTo>
                  <a:lnTo>
                    <a:pt x="0" y="838200"/>
                  </a:lnTo>
                  <a:close/>
                </a:path>
              </a:pathLst>
            </a:custGeom>
            <a:noFill/>
            <a:ln cap="flat" cmpd="sng" w="9525">
              <a:solidFill>
                <a:srgbClr val="619DD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89" name="Google Shape;289;p42"/>
            <p:cNvSpPr/>
            <p:nvPr/>
          </p:nvSpPr>
          <p:spPr>
            <a:xfrm>
              <a:off x="4306951" y="4918544"/>
              <a:ext cx="838200" cy="838200"/>
            </a:xfrm>
            <a:custGeom>
              <a:rect b="b" l="l" r="r" t="t"/>
              <a:pathLst>
                <a:path extrusionOk="0" h="838200" w="838200">
                  <a:moveTo>
                    <a:pt x="0" y="838199"/>
                  </a:moveTo>
                  <a:lnTo>
                    <a:pt x="838200" y="838199"/>
                  </a:lnTo>
                  <a:lnTo>
                    <a:pt x="838200" y="0"/>
                  </a:lnTo>
                  <a:lnTo>
                    <a:pt x="0" y="0"/>
                  </a:lnTo>
                  <a:lnTo>
                    <a:pt x="0" y="838199"/>
                  </a:lnTo>
                  <a:close/>
                </a:path>
              </a:pathLst>
            </a:custGeom>
            <a:solidFill>
              <a:srgbClr val="00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90" name="Google Shape;290;p42"/>
            <p:cNvSpPr/>
            <p:nvPr/>
          </p:nvSpPr>
          <p:spPr>
            <a:xfrm>
              <a:off x="4306951" y="4918544"/>
              <a:ext cx="838200" cy="838200"/>
            </a:xfrm>
            <a:custGeom>
              <a:rect b="b" l="l" r="r" t="t"/>
              <a:pathLst>
                <a:path extrusionOk="0" h="838200" w="838200">
                  <a:moveTo>
                    <a:pt x="0" y="838199"/>
                  </a:moveTo>
                  <a:lnTo>
                    <a:pt x="838200" y="838199"/>
                  </a:lnTo>
                  <a:lnTo>
                    <a:pt x="838200" y="0"/>
                  </a:lnTo>
                  <a:lnTo>
                    <a:pt x="0" y="0"/>
                  </a:lnTo>
                  <a:lnTo>
                    <a:pt x="0" y="838199"/>
                  </a:lnTo>
                  <a:close/>
                </a:path>
              </a:pathLst>
            </a:custGeom>
            <a:noFill/>
            <a:ln cap="flat" cmpd="sng" w="9525">
              <a:solidFill>
                <a:srgbClr val="619DD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91" name="Google Shape;291;p42"/>
            <p:cNvSpPr/>
            <p:nvPr/>
          </p:nvSpPr>
          <p:spPr>
            <a:xfrm>
              <a:off x="3856102" y="4462908"/>
              <a:ext cx="4699" cy="449325"/>
            </a:xfrm>
            <a:custGeom>
              <a:rect b="b" l="l" r="r" t="t"/>
              <a:pathLst>
                <a:path extrusionOk="0" h="449325" w="4699">
                  <a:moveTo>
                    <a:pt x="4699" y="0"/>
                  </a:moveTo>
                  <a:lnTo>
                    <a:pt x="0" y="449326"/>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92" name="Google Shape;292;p42"/>
            <p:cNvSpPr/>
            <p:nvPr/>
          </p:nvSpPr>
          <p:spPr>
            <a:xfrm>
              <a:off x="3463926" y="4462908"/>
              <a:ext cx="392175" cy="449325"/>
            </a:xfrm>
            <a:custGeom>
              <a:rect b="b" l="l" r="r" t="t"/>
              <a:pathLst>
                <a:path extrusionOk="0" h="449325" w="392175">
                  <a:moveTo>
                    <a:pt x="0" y="0"/>
                  </a:moveTo>
                  <a:lnTo>
                    <a:pt x="0" y="449326"/>
                  </a:lnTo>
                  <a:lnTo>
                    <a:pt x="392175" y="0"/>
                  </a:lnTo>
                  <a:lnTo>
                    <a:pt x="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93" name="Google Shape;293;p42"/>
            <p:cNvSpPr/>
            <p:nvPr/>
          </p:nvSpPr>
          <p:spPr>
            <a:xfrm>
              <a:off x="2603500" y="4918544"/>
              <a:ext cx="838200" cy="838200"/>
            </a:xfrm>
            <a:custGeom>
              <a:rect b="b" l="l" r="r" t="t"/>
              <a:pathLst>
                <a:path extrusionOk="0" h="838200" w="838200">
                  <a:moveTo>
                    <a:pt x="0" y="838199"/>
                  </a:moveTo>
                  <a:lnTo>
                    <a:pt x="838200" y="838199"/>
                  </a:lnTo>
                  <a:lnTo>
                    <a:pt x="838200" y="0"/>
                  </a:lnTo>
                  <a:lnTo>
                    <a:pt x="0" y="0"/>
                  </a:lnTo>
                  <a:lnTo>
                    <a:pt x="0" y="838199"/>
                  </a:lnTo>
                  <a:close/>
                </a:path>
              </a:pathLst>
            </a:custGeom>
            <a:solidFill>
              <a:srgbClr val="00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94" name="Google Shape;294;p42"/>
            <p:cNvSpPr/>
            <p:nvPr/>
          </p:nvSpPr>
          <p:spPr>
            <a:xfrm>
              <a:off x="2603500" y="4918544"/>
              <a:ext cx="838200" cy="838200"/>
            </a:xfrm>
            <a:custGeom>
              <a:rect b="b" l="l" r="r" t="t"/>
              <a:pathLst>
                <a:path extrusionOk="0" h="838200" w="838200">
                  <a:moveTo>
                    <a:pt x="0" y="838199"/>
                  </a:moveTo>
                  <a:lnTo>
                    <a:pt x="838200" y="838199"/>
                  </a:lnTo>
                  <a:lnTo>
                    <a:pt x="838200" y="0"/>
                  </a:lnTo>
                  <a:lnTo>
                    <a:pt x="0" y="0"/>
                  </a:lnTo>
                  <a:lnTo>
                    <a:pt x="0" y="838199"/>
                  </a:lnTo>
                  <a:close/>
                </a:path>
              </a:pathLst>
            </a:custGeom>
            <a:noFill/>
            <a:ln cap="flat" cmpd="sng" w="9525">
              <a:solidFill>
                <a:srgbClr val="619DD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95" name="Google Shape;295;p42"/>
            <p:cNvSpPr/>
            <p:nvPr/>
          </p:nvSpPr>
          <p:spPr>
            <a:xfrm>
              <a:off x="1754187" y="4916957"/>
              <a:ext cx="838200" cy="838200"/>
            </a:xfrm>
            <a:custGeom>
              <a:rect b="b" l="l" r="r" t="t"/>
              <a:pathLst>
                <a:path extrusionOk="0" h="838200" w="838200">
                  <a:moveTo>
                    <a:pt x="0" y="838199"/>
                  </a:moveTo>
                  <a:lnTo>
                    <a:pt x="838200" y="838199"/>
                  </a:lnTo>
                  <a:lnTo>
                    <a:pt x="838200" y="0"/>
                  </a:lnTo>
                  <a:lnTo>
                    <a:pt x="0" y="0"/>
                  </a:lnTo>
                  <a:lnTo>
                    <a:pt x="0" y="838199"/>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96" name="Google Shape;296;p42"/>
            <p:cNvSpPr/>
            <p:nvPr/>
          </p:nvSpPr>
          <p:spPr>
            <a:xfrm>
              <a:off x="1754187" y="4916957"/>
              <a:ext cx="838200" cy="838200"/>
            </a:xfrm>
            <a:custGeom>
              <a:rect b="b" l="l" r="r" t="t"/>
              <a:pathLst>
                <a:path extrusionOk="0" h="838200" w="838200">
                  <a:moveTo>
                    <a:pt x="0" y="838199"/>
                  </a:moveTo>
                  <a:lnTo>
                    <a:pt x="838200" y="838199"/>
                  </a:lnTo>
                  <a:lnTo>
                    <a:pt x="838200" y="0"/>
                  </a:lnTo>
                  <a:lnTo>
                    <a:pt x="0" y="0"/>
                  </a:lnTo>
                  <a:lnTo>
                    <a:pt x="0" y="838199"/>
                  </a:lnTo>
                  <a:close/>
                </a:path>
              </a:pathLst>
            </a:custGeom>
            <a:noFill/>
            <a:ln cap="flat" cmpd="sng" w="9525">
              <a:solidFill>
                <a:srgbClr val="619DD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97" name="Google Shape;297;p42"/>
            <p:cNvSpPr/>
            <p:nvPr/>
          </p:nvSpPr>
          <p:spPr>
            <a:xfrm>
              <a:off x="2601976" y="3221481"/>
              <a:ext cx="838200" cy="838200"/>
            </a:xfrm>
            <a:custGeom>
              <a:rect b="b" l="l" r="r" t="t"/>
              <a:pathLst>
                <a:path extrusionOk="0" h="838200" w="838200">
                  <a:moveTo>
                    <a:pt x="0" y="838200"/>
                  </a:moveTo>
                  <a:lnTo>
                    <a:pt x="838200" y="838200"/>
                  </a:lnTo>
                  <a:lnTo>
                    <a:pt x="838200" y="0"/>
                  </a:lnTo>
                  <a:lnTo>
                    <a:pt x="0" y="0"/>
                  </a:lnTo>
                  <a:lnTo>
                    <a:pt x="0" y="83820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98" name="Google Shape;298;p42"/>
            <p:cNvSpPr/>
            <p:nvPr/>
          </p:nvSpPr>
          <p:spPr>
            <a:xfrm>
              <a:off x="2601976" y="3221481"/>
              <a:ext cx="838200" cy="838200"/>
            </a:xfrm>
            <a:custGeom>
              <a:rect b="b" l="l" r="r" t="t"/>
              <a:pathLst>
                <a:path extrusionOk="0" h="838200" w="838200">
                  <a:moveTo>
                    <a:pt x="0" y="838200"/>
                  </a:moveTo>
                  <a:lnTo>
                    <a:pt x="838200" y="838200"/>
                  </a:lnTo>
                  <a:lnTo>
                    <a:pt x="838200" y="0"/>
                  </a:lnTo>
                  <a:lnTo>
                    <a:pt x="0" y="0"/>
                  </a:lnTo>
                  <a:lnTo>
                    <a:pt x="0" y="838200"/>
                  </a:lnTo>
                  <a:close/>
                </a:path>
              </a:pathLst>
            </a:custGeom>
            <a:noFill/>
            <a:ln cap="flat" cmpd="sng" w="9525">
              <a:solidFill>
                <a:srgbClr val="619DD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299" name="Google Shape;299;p42"/>
            <p:cNvSpPr/>
            <p:nvPr/>
          </p:nvSpPr>
          <p:spPr>
            <a:xfrm>
              <a:off x="1752600" y="3223132"/>
              <a:ext cx="838200" cy="838200"/>
            </a:xfrm>
            <a:custGeom>
              <a:rect b="b" l="l" r="r" t="t"/>
              <a:pathLst>
                <a:path extrusionOk="0" h="838200" w="838200">
                  <a:moveTo>
                    <a:pt x="0" y="838200"/>
                  </a:moveTo>
                  <a:lnTo>
                    <a:pt x="838200" y="838200"/>
                  </a:lnTo>
                  <a:lnTo>
                    <a:pt x="838200" y="0"/>
                  </a:lnTo>
                  <a:lnTo>
                    <a:pt x="0" y="0"/>
                  </a:lnTo>
                  <a:lnTo>
                    <a:pt x="0" y="83820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300" name="Google Shape;300;p42"/>
            <p:cNvSpPr/>
            <p:nvPr/>
          </p:nvSpPr>
          <p:spPr>
            <a:xfrm>
              <a:off x="1752600" y="3223132"/>
              <a:ext cx="838200" cy="838200"/>
            </a:xfrm>
            <a:custGeom>
              <a:rect b="b" l="l" r="r" t="t"/>
              <a:pathLst>
                <a:path extrusionOk="0" h="838200" w="838200">
                  <a:moveTo>
                    <a:pt x="0" y="838200"/>
                  </a:moveTo>
                  <a:lnTo>
                    <a:pt x="838200" y="838200"/>
                  </a:lnTo>
                  <a:lnTo>
                    <a:pt x="838200" y="0"/>
                  </a:lnTo>
                  <a:lnTo>
                    <a:pt x="0" y="0"/>
                  </a:lnTo>
                  <a:lnTo>
                    <a:pt x="0" y="838200"/>
                  </a:lnTo>
                  <a:close/>
                </a:path>
              </a:pathLst>
            </a:custGeom>
            <a:noFill/>
            <a:ln cap="flat" cmpd="sng" w="9525">
              <a:solidFill>
                <a:srgbClr val="619DD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301" name="Google Shape;301;p42"/>
            <p:cNvSpPr/>
            <p:nvPr/>
          </p:nvSpPr>
          <p:spPr>
            <a:xfrm>
              <a:off x="4279900" y="4270845"/>
              <a:ext cx="1249500" cy="14826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Gill Sans"/>
                <a:ea typeface="Gill Sans"/>
                <a:cs typeface="Gill Sans"/>
                <a:sym typeface="Gill Sans"/>
              </a:endParaRPr>
            </a:p>
          </p:txBody>
        </p:sp>
        <p:sp>
          <p:nvSpPr>
            <p:cNvPr id="302" name="Google Shape;302;p42"/>
            <p:cNvSpPr txBox="1"/>
            <p:nvPr/>
          </p:nvSpPr>
          <p:spPr>
            <a:xfrm>
              <a:off x="1683830" y="2689468"/>
              <a:ext cx="2163300" cy="270000"/>
            </a:xfrm>
            <a:prstGeom prst="rect">
              <a:avLst/>
            </a:prstGeom>
            <a:noFill/>
            <a:ln>
              <a:noFill/>
            </a:ln>
          </p:spPr>
          <p:txBody>
            <a:bodyPr anchorCtr="0" anchor="t" bIns="0" lIns="0" spcFirstLastPara="1" rIns="0" wrap="square" tIns="0">
              <a:noAutofit/>
            </a:bodyPr>
            <a:lstStyle/>
            <a:p>
              <a:pPr indent="0" lvl="0" marL="12700" marR="0" rtl="0" algn="l">
                <a:lnSpc>
                  <a:spcPct val="76296"/>
                </a:lnSpc>
                <a:spcBef>
                  <a:spcPts val="0"/>
                </a:spcBef>
                <a:spcAft>
                  <a:spcPts val="0"/>
                </a:spcAft>
                <a:buNone/>
              </a:pPr>
              <a:r>
                <a:rPr baseline="30000" lang="en-GB" sz="1800">
                  <a:solidFill>
                    <a:srgbClr val="000000"/>
                  </a:solidFill>
                  <a:latin typeface="Calibri"/>
                  <a:ea typeface="Calibri"/>
                  <a:cs typeface="Calibri"/>
                  <a:sym typeface="Calibri"/>
                </a:rPr>
                <a:t>176</a:t>
              </a:r>
              <a:r>
                <a:rPr baseline="30000" lang="en-GB" sz="2700">
                  <a:solidFill>
                    <a:srgbClr val="000000"/>
                  </a:solidFill>
                  <a:latin typeface="Calibri"/>
                  <a:ea typeface="Calibri"/>
                  <a:cs typeface="Calibri"/>
                  <a:sym typeface="Calibri"/>
                </a:rPr>
                <a:t>Yb(n,</a:t>
              </a:r>
              <a:r>
                <a:rPr baseline="30000" lang="en-GB" sz="2700">
                  <a:solidFill>
                    <a:srgbClr val="000000"/>
                  </a:solidFill>
                  <a:latin typeface="Noto Sans Symbols"/>
                  <a:ea typeface="Noto Sans Symbols"/>
                  <a:cs typeface="Noto Sans Symbols"/>
                  <a:sym typeface="Noto Sans Symbols"/>
                </a:rPr>
                <a:t>γ</a:t>
              </a:r>
              <a:r>
                <a:rPr baseline="30000" lang="en-GB" sz="2700">
                  <a:solidFill>
                    <a:srgbClr val="000000"/>
                  </a:solidFill>
                  <a:latin typeface="Calibri"/>
                  <a:ea typeface="Calibri"/>
                  <a:cs typeface="Calibri"/>
                  <a:sym typeface="Calibri"/>
                </a:rPr>
                <a:t>)</a:t>
              </a:r>
              <a:r>
                <a:rPr baseline="30000" lang="en-GB" sz="1800">
                  <a:solidFill>
                    <a:srgbClr val="000000"/>
                  </a:solidFill>
                  <a:latin typeface="Calibri"/>
                  <a:ea typeface="Calibri"/>
                  <a:cs typeface="Calibri"/>
                  <a:sym typeface="Calibri"/>
                </a:rPr>
                <a:t>177</a:t>
              </a:r>
              <a:r>
                <a:rPr baseline="30000" lang="en-GB" sz="2700">
                  <a:solidFill>
                    <a:srgbClr val="000000"/>
                  </a:solidFill>
                  <a:latin typeface="Calibri"/>
                  <a:ea typeface="Calibri"/>
                  <a:cs typeface="Calibri"/>
                  <a:sym typeface="Calibri"/>
                </a:rPr>
                <a:t>Yb </a:t>
              </a:r>
              <a:r>
                <a:rPr baseline="30000" lang="en-GB" sz="2700">
                  <a:solidFill>
                    <a:srgbClr val="000000"/>
                  </a:solidFill>
                  <a:latin typeface="Calibri"/>
                  <a:ea typeface="Calibri"/>
                  <a:cs typeface="Calibri"/>
                  <a:sym typeface="Calibri"/>
                </a:rPr>
                <a:t>→</a:t>
              </a:r>
              <a:endParaRPr sz="1800">
                <a:solidFill>
                  <a:srgbClr val="000000"/>
                </a:solidFill>
                <a:latin typeface="Calibri"/>
                <a:ea typeface="Calibri"/>
                <a:cs typeface="Calibri"/>
                <a:sym typeface="Calibri"/>
              </a:endParaRPr>
            </a:p>
          </p:txBody>
        </p:sp>
        <p:sp>
          <p:nvSpPr>
            <p:cNvPr id="303" name="Google Shape;303;p42"/>
            <p:cNvSpPr txBox="1"/>
            <p:nvPr/>
          </p:nvSpPr>
          <p:spPr>
            <a:xfrm>
              <a:off x="3336163" y="2694178"/>
              <a:ext cx="510900" cy="265500"/>
            </a:xfrm>
            <a:prstGeom prst="rect">
              <a:avLst/>
            </a:prstGeom>
            <a:noFill/>
            <a:ln>
              <a:noFill/>
            </a:ln>
          </p:spPr>
          <p:txBody>
            <a:bodyPr anchorCtr="0" anchor="t" bIns="0" lIns="0" spcFirstLastPara="1" rIns="0" wrap="square" tIns="0">
              <a:noAutofit/>
            </a:bodyPr>
            <a:lstStyle/>
            <a:p>
              <a:pPr indent="0" lvl="0" marL="12700" marR="0" rtl="0" algn="l">
                <a:lnSpc>
                  <a:spcPct val="75370"/>
                </a:lnSpc>
                <a:spcBef>
                  <a:spcPts val="0"/>
                </a:spcBef>
                <a:spcAft>
                  <a:spcPts val="0"/>
                </a:spcAft>
                <a:buNone/>
              </a:pPr>
              <a:r>
                <a:rPr baseline="30000" lang="en-GB" sz="1800">
                  <a:solidFill>
                    <a:srgbClr val="000000"/>
                  </a:solidFill>
                  <a:latin typeface="Calibri"/>
                  <a:ea typeface="Calibri"/>
                  <a:cs typeface="Calibri"/>
                  <a:sym typeface="Calibri"/>
                </a:rPr>
                <a:t>177</a:t>
              </a:r>
              <a:r>
                <a:rPr baseline="30000" lang="en-GB" sz="2700">
                  <a:solidFill>
                    <a:srgbClr val="000000"/>
                  </a:solidFill>
                  <a:latin typeface="Calibri"/>
                  <a:ea typeface="Calibri"/>
                  <a:cs typeface="Calibri"/>
                  <a:sym typeface="Calibri"/>
                </a:rPr>
                <a:t>Lu</a:t>
              </a:r>
              <a:endParaRPr sz="1800">
                <a:solidFill>
                  <a:srgbClr val="000000"/>
                </a:solidFill>
                <a:latin typeface="Calibri"/>
                <a:ea typeface="Calibri"/>
                <a:cs typeface="Calibri"/>
                <a:sym typeface="Calibri"/>
              </a:endParaRPr>
            </a:p>
          </p:txBody>
        </p:sp>
        <p:sp>
          <p:nvSpPr>
            <p:cNvPr id="304" name="Google Shape;304;p42"/>
            <p:cNvSpPr txBox="1"/>
            <p:nvPr/>
          </p:nvSpPr>
          <p:spPr>
            <a:xfrm>
              <a:off x="1752600" y="3221482"/>
              <a:ext cx="843900" cy="840000"/>
            </a:xfrm>
            <a:prstGeom prst="rect">
              <a:avLst/>
            </a:prstGeom>
            <a:noFill/>
            <a:ln>
              <a:noFill/>
            </a:ln>
          </p:spPr>
          <p:txBody>
            <a:bodyPr anchorCtr="0" anchor="t" bIns="0" lIns="0" spcFirstLastPara="1" rIns="0" wrap="square" tIns="0">
              <a:noAutofit/>
            </a:bodyPr>
            <a:lstStyle/>
            <a:p>
              <a:pPr indent="0" lvl="0" marL="232258" marR="0" rtl="0" algn="l">
                <a:lnSpc>
                  <a:spcPct val="95825"/>
                </a:lnSpc>
                <a:spcBef>
                  <a:spcPts val="0"/>
                </a:spcBef>
                <a:spcAft>
                  <a:spcPts val="0"/>
                </a:spcAft>
                <a:buNone/>
              </a:pPr>
              <a:r>
                <a:rPr lang="en-GB" sz="1100">
                  <a:solidFill>
                    <a:srgbClr val="FFFFFF"/>
                  </a:solidFill>
                  <a:latin typeface="Arial"/>
                  <a:ea typeface="Arial"/>
                  <a:cs typeface="Arial"/>
                  <a:sym typeface="Arial"/>
                </a:rPr>
                <a:t>Hf 176</a:t>
              </a:r>
              <a:endParaRPr sz="1100">
                <a:solidFill>
                  <a:srgbClr val="000000"/>
                </a:solidFill>
                <a:latin typeface="Arial"/>
                <a:ea typeface="Arial"/>
                <a:cs typeface="Arial"/>
                <a:sym typeface="Arial"/>
              </a:endParaRPr>
            </a:p>
            <a:p>
              <a:pPr indent="0" lvl="0" marL="262738" marR="0" rtl="0" algn="l">
                <a:lnSpc>
                  <a:spcPct val="95825"/>
                </a:lnSpc>
                <a:spcBef>
                  <a:spcPts val="55"/>
                </a:spcBef>
                <a:spcAft>
                  <a:spcPts val="0"/>
                </a:spcAft>
                <a:buNone/>
              </a:pPr>
              <a:r>
                <a:rPr lang="en-GB" sz="1100">
                  <a:solidFill>
                    <a:srgbClr val="FFFFFF"/>
                  </a:solidFill>
                  <a:latin typeface="Arial"/>
                  <a:ea typeface="Arial"/>
                  <a:cs typeface="Arial"/>
                  <a:sym typeface="Arial"/>
                </a:rPr>
                <a:t>5.206</a:t>
              </a:r>
              <a:endParaRPr sz="1100">
                <a:solidFill>
                  <a:srgbClr val="000000"/>
                </a:solidFill>
                <a:latin typeface="Arial"/>
                <a:ea typeface="Arial"/>
                <a:cs typeface="Arial"/>
                <a:sym typeface="Arial"/>
              </a:endParaRPr>
            </a:p>
          </p:txBody>
        </p:sp>
        <p:sp>
          <p:nvSpPr>
            <p:cNvPr id="305" name="Google Shape;305;p42"/>
            <p:cNvSpPr txBox="1"/>
            <p:nvPr/>
          </p:nvSpPr>
          <p:spPr>
            <a:xfrm>
              <a:off x="2596389" y="3221482"/>
              <a:ext cx="851700" cy="840000"/>
            </a:xfrm>
            <a:prstGeom prst="rect">
              <a:avLst/>
            </a:prstGeom>
            <a:noFill/>
            <a:ln>
              <a:noFill/>
            </a:ln>
          </p:spPr>
          <p:txBody>
            <a:bodyPr anchorCtr="0" anchor="t" bIns="0" lIns="0" spcFirstLastPara="1" rIns="0" wrap="square" tIns="0">
              <a:noAutofit/>
            </a:bodyPr>
            <a:lstStyle/>
            <a:p>
              <a:pPr indent="0" lvl="0" marL="237617" marR="0" rtl="0" algn="l">
                <a:lnSpc>
                  <a:spcPct val="95825"/>
                </a:lnSpc>
                <a:spcBef>
                  <a:spcPts val="0"/>
                </a:spcBef>
                <a:spcAft>
                  <a:spcPts val="0"/>
                </a:spcAft>
                <a:buNone/>
              </a:pPr>
              <a:r>
                <a:rPr lang="en-GB" sz="1100">
                  <a:solidFill>
                    <a:srgbClr val="FFFFFF"/>
                  </a:solidFill>
                  <a:latin typeface="Arial"/>
                  <a:ea typeface="Arial"/>
                  <a:cs typeface="Arial"/>
                  <a:sym typeface="Arial"/>
                </a:rPr>
                <a:t>Hf 177</a:t>
              </a:r>
              <a:endParaRPr sz="1100">
                <a:solidFill>
                  <a:srgbClr val="000000"/>
                </a:solidFill>
                <a:latin typeface="Arial"/>
                <a:ea typeface="Arial"/>
                <a:cs typeface="Arial"/>
                <a:sym typeface="Arial"/>
              </a:endParaRPr>
            </a:p>
            <a:p>
              <a:pPr indent="0" lvl="0" marL="268097" marR="0" rtl="0" algn="l">
                <a:lnSpc>
                  <a:spcPct val="95825"/>
                </a:lnSpc>
                <a:spcBef>
                  <a:spcPts val="55"/>
                </a:spcBef>
                <a:spcAft>
                  <a:spcPts val="0"/>
                </a:spcAft>
                <a:buNone/>
              </a:pPr>
              <a:r>
                <a:rPr lang="en-GB" sz="1100">
                  <a:solidFill>
                    <a:srgbClr val="FFFFFF"/>
                  </a:solidFill>
                  <a:latin typeface="Arial"/>
                  <a:ea typeface="Arial"/>
                  <a:cs typeface="Arial"/>
                  <a:sym typeface="Arial"/>
                </a:rPr>
                <a:t>18.60</a:t>
              </a:r>
              <a:endParaRPr sz="1100">
                <a:solidFill>
                  <a:srgbClr val="000000"/>
                </a:solidFill>
                <a:latin typeface="Arial"/>
                <a:ea typeface="Arial"/>
                <a:cs typeface="Arial"/>
                <a:sym typeface="Arial"/>
              </a:endParaRPr>
            </a:p>
          </p:txBody>
        </p:sp>
        <p:sp>
          <p:nvSpPr>
            <p:cNvPr id="306" name="Google Shape;306;p42"/>
            <p:cNvSpPr txBox="1"/>
            <p:nvPr/>
          </p:nvSpPr>
          <p:spPr>
            <a:xfrm>
              <a:off x="3448114" y="3221482"/>
              <a:ext cx="1697100" cy="840000"/>
            </a:xfrm>
            <a:prstGeom prst="rect">
              <a:avLst/>
            </a:prstGeom>
            <a:noFill/>
            <a:ln>
              <a:noFill/>
            </a:ln>
          </p:spPr>
          <p:txBody>
            <a:bodyPr anchorCtr="0" anchor="t" bIns="0" lIns="0" spcFirstLastPara="1" rIns="0" wrap="square" tIns="0">
              <a:noAutofit/>
            </a:bodyPr>
            <a:lstStyle/>
            <a:p>
              <a:pPr indent="0" lvl="0" marL="25400" marR="0" rtl="0" algn="l">
                <a:lnSpc>
                  <a:spcPct val="100000"/>
                </a:lnSpc>
                <a:spcBef>
                  <a:spcPts val="0"/>
                </a:spcBef>
                <a:spcAft>
                  <a:spcPts val="0"/>
                </a:spcAft>
                <a:buNone/>
              </a:pPr>
              <a:r>
                <a:t/>
              </a:r>
              <a:endParaRPr sz="1000">
                <a:solidFill>
                  <a:srgbClr val="000000"/>
                </a:solidFill>
                <a:latin typeface="Gill Sans"/>
                <a:ea typeface="Gill Sans"/>
                <a:cs typeface="Gill Sans"/>
                <a:sym typeface="Gill Sans"/>
              </a:endParaRPr>
            </a:p>
          </p:txBody>
        </p:sp>
        <p:sp>
          <p:nvSpPr>
            <p:cNvPr id="307" name="Google Shape;307;p42"/>
            <p:cNvSpPr txBox="1"/>
            <p:nvPr/>
          </p:nvSpPr>
          <p:spPr>
            <a:xfrm>
              <a:off x="1752600" y="4061332"/>
              <a:ext cx="843900" cy="851700"/>
            </a:xfrm>
            <a:prstGeom prst="rect">
              <a:avLst/>
            </a:prstGeom>
            <a:noFill/>
            <a:ln>
              <a:noFill/>
            </a:ln>
          </p:spPr>
          <p:txBody>
            <a:bodyPr anchorCtr="0" anchor="t" bIns="0" lIns="0" spcFirstLastPara="1" rIns="0" wrap="square" tIns="0">
              <a:noAutofit/>
            </a:bodyPr>
            <a:lstStyle/>
            <a:p>
              <a:pPr indent="0" lvl="0" marL="181914" marR="188368" rtl="0" algn="ctr">
                <a:lnSpc>
                  <a:spcPct val="95825"/>
                </a:lnSpc>
                <a:spcBef>
                  <a:spcPts val="0"/>
                </a:spcBef>
                <a:spcAft>
                  <a:spcPts val="0"/>
                </a:spcAft>
                <a:buNone/>
              </a:pPr>
              <a:r>
                <a:rPr lang="en-GB" sz="1100">
                  <a:solidFill>
                    <a:srgbClr val="FFFFFF"/>
                  </a:solidFill>
                  <a:latin typeface="Arial"/>
                  <a:ea typeface="Arial"/>
                  <a:cs typeface="Arial"/>
                  <a:sym typeface="Arial"/>
                </a:rPr>
                <a:t>Lu 175</a:t>
              </a:r>
              <a:endParaRPr sz="1100">
                <a:solidFill>
                  <a:srgbClr val="000000"/>
                </a:solidFill>
                <a:latin typeface="Arial"/>
                <a:ea typeface="Arial"/>
                <a:cs typeface="Arial"/>
                <a:sym typeface="Arial"/>
              </a:endParaRPr>
            </a:p>
            <a:p>
              <a:pPr indent="0" lvl="0" marL="220014" marR="226402" rtl="0" algn="ctr">
                <a:lnSpc>
                  <a:spcPct val="95825"/>
                </a:lnSpc>
                <a:spcBef>
                  <a:spcPts val="55"/>
                </a:spcBef>
                <a:spcAft>
                  <a:spcPts val="0"/>
                </a:spcAft>
                <a:buNone/>
              </a:pPr>
              <a:r>
                <a:rPr lang="en-GB" sz="1100">
                  <a:solidFill>
                    <a:srgbClr val="FFFFFF"/>
                  </a:solidFill>
                  <a:latin typeface="Arial"/>
                  <a:ea typeface="Arial"/>
                  <a:cs typeface="Arial"/>
                  <a:sym typeface="Arial"/>
                </a:rPr>
                <a:t>97.41</a:t>
              </a:r>
              <a:endParaRPr sz="1100">
                <a:solidFill>
                  <a:srgbClr val="000000"/>
                </a:solidFill>
                <a:latin typeface="Arial"/>
                <a:ea typeface="Arial"/>
                <a:cs typeface="Arial"/>
                <a:sym typeface="Arial"/>
              </a:endParaRPr>
            </a:p>
            <a:p>
              <a:pPr indent="0" lvl="0" marL="314899" marR="320469" rtl="0" algn="ctr">
                <a:lnSpc>
                  <a:spcPct val="95825"/>
                </a:lnSpc>
                <a:spcBef>
                  <a:spcPts val="1492"/>
                </a:spcBef>
                <a:spcAft>
                  <a:spcPts val="0"/>
                </a:spcAft>
                <a:buNone/>
              </a:pPr>
              <a:r>
                <a:rPr lang="en-GB" sz="900">
                  <a:solidFill>
                    <a:srgbClr val="FFFFFF"/>
                  </a:solidFill>
                  <a:latin typeface="Arial"/>
                  <a:ea typeface="Arial"/>
                  <a:cs typeface="Arial"/>
                  <a:sym typeface="Arial"/>
                </a:rPr>
                <a:t>σ 8</a:t>
              </a:r>
              <a:endParaRPr sz="900">
                <a:solidFill>
                  <a:srgbClr val="000000"/>
                </a:solidFill>
                <a:latin typeface="Arial"/>
                <a:ea typeface="Arial"/>
                <a:cs typeface="Arial"/>
                <a:sym typeface="Arial"/>
              </a:endParaRPr>
            </a:p>
          </p:txBody>
        </p:sp>
        <p:sp>
          <p:nvSpPr>
            <p:cNvPr id="308" name="Google Shape;308;p42"/>
            <p:cNvSpPr txBox="1"/>
            <p:nvPr/>
          </p:nvSpPr>
          <p:spPr>
            <a:xfrm>
              <a:off x="2596389" y="4061332"/>
              <a:ext cx="851700" cy="851700"/>
            </a:xfrm>
            <a:prstGeom prst="rect">
              <a:avLst/>
            </a:prstGeom>
            <a:noFill/>
            <a:ln>
              <a:noFill/>
            </a:ln>
          </p:spPr>
          <p:txBody>
            <a:bodyPr anchorCtr="0" anchor="t" bIns="0" lIns="0" spcFirstLastPara="1" rIns="0" wrap="square" tIns="0">
              <a:noAutofit/>
            </a:bodyPr>
            <a:lstStyle/>
            <a:p>
              <a:pPr indent="0" lvl="0" marL="208686" marR="169534" rtl="0" algn="ctr">
                <a:lnSpc>
                  <a:spcPct val="95825"/>
                </a:lnSpc>
                <a:spcBef>
                  <a:spcPts val="0"/>
                </a:spcBef>
                <a:spcAft>
                  <a:spcPts val="0"/>
                </a:spcAft>
                <a:buNone/>
              </a:pPr>
              <a:r>
                <a:rPr lang="en-GB" sz="1100">
                  <a:solidFill>
                    <a:srgbClr val="FFFFFF"/>
                  </a:solidFill>
                  <a:latin typeface="Arial"/>
                  <a:ea typeface="Arial"/>
                  <a:cs typeface="Arial"/>
                  <a:sym typeface="Arial"/>
                </a:rPr>
                <a:t>Lu 176</a:t>
              </a:r>
              <a:endParaRPr sz="1100">
                <a:solidFill>
                  <a:srgbClr val="000000"/>
                </a:solidFill>
                <a:latin typeface="Arial"/>
                <a:ea typeface="Arial"/>
                <a:cs typeface="Arial"/>
                <a:sym typeface="Arial"/>
              </a:endParaRPr>
            </a:p>
            <a:p>
              <a:pPr indent="0" lvl="0" marL="284772" marR="247448" rtl="0" algn="ctr">
                <a:lnSpc>
                  <a:spcPct val="95825"/>
                </a:lnSpc>
                <a:spcBef>
                  <a:spcPts val="55"/>
                </a:spcBef>
                <a:spcAft>
                  <a:spcPts val="0"/>
                </a:spcAft>
                <a:buNone/>
              </a:pPr>
              <a:r>
                <a:rPr lang="en-GB" sz="1100">
                  <a:solidFill>
                    <a:srgbClr val="FFFFFF"/>
                  </a:solidFill>
                  <a:latin typeface="Arial"/>
                  <a:ea typeface="Arial"/>
                  <a:cs typeface="Arial"/>
                  <a:sym typeface="Arial"/>
                </a:rPr>
                <a:t>2.59</a:t>
              </a:r>
              <a:endParaRPr sz="1100">
                <a:solidFill>
                  <a:srgbClr val="000000"/>
                </a:solidFill>
                <a:latin typeface="Arial"/>
                <a:ea typeface="Arial"/>
                <a:cs typeface="Arial"/>
                <a:sym typeface="Arial"/>
              </a:endParaRPr>
            </a:p>
            <a:p>
              <a:pPr indent="0" lvl="0" marL="148146" marR="109346" rtl="0" algn="ctr">
                <a:lnSpc>
                  <a:spcPct val="95825"/>
                </a:lnSpc>
                <a:spcBef>
                  <a:spcPts val="1492"/>
                </a:spcBef>
                <a:spcAft>
                  <a:spcPts val="0"/>
                </a:spcAft>
                <a:buNone/>
              </a:pPr>
              <a:r>
                <a:rPr lang="en-GB" sz="900">
                  <a:solidFill>
                    <a:srgbClr val="FFFFFF"/>
                  </a:solidFill>
                  <a:latin typeface="Arial"/>
                  <a:ea typeface="Arial"/>
                  <a:cs typeface="Arial"/>
                  <a:sym typeface="Arial"/>
                </a:rPr>
                <a:t>σ 3 + </a:t>
              </a:r>
              <a:r>
                <a:rPr b="1" lang="en-GB" sz="900">
                  <a:solidFill>
                    <a:srgbClr val="FFFFFF"/>
                  </a:solidFill>
                  <a:latin typeface="Arial"/>
                  <a:ea typeface="Arial"/>
                  <a:cs typeface="Arial"/>
                  <a:sym typeface="Arial"/>
                </a:rPr>
                <a:t>2070</a:t>
              </a:r>
              <a:endParaRPr sz="900">
                <a:solidFill>
                  <a:srgbClr val="000000"/>
                </a:solidFill>
                <a:latin typeface="Arial"/>
                <a:ea typeface="Arial"/>
                <a:cs typeface="Arial"/>
                <a:sym typeface="Arial"/>
              </a:endParaRPr>
            </a:p>
          </p:txBody>
        </p:sp>
        <p:sp>
          <p:nvSpPr>
            <p:cNvPr id="309" name="Google Shape;309;p42"/>
            <p:cNvSpPr txBox="1"/>
            <p:nvPr/>
          </p:nvSpPr>
          <p:spPr>
            <a:xfrm>
              <a:off x="3448113" y="4061332"/>
              <a:ext cx="868500" cy="851700"/>
            </a:xfrm>
            <a:prstGeom prst="rect">
              <a:avLst/>
            </a:prstGeom>
            <a:noFill/>
            <a:ln>
              <a:noFill/>
            </a:ln>
          </p:spPr>
          <p:txBody>
            <a:bodyPr anchorCtr="0" anchor="t" bIns="0" lIns="0" spcFirstLastPara="1" rIns="0" wrap="square" tIns="0">
              <a:noAutofit/>
            </a:bodyPr>
            <a:lstStyle/>
            <a:p>
              <a:pPr indent="0" lvl="0" marL="190842" marR="204219" rtl="0" algn="ctr">
                <a:lnSpc>
                  <a:spcPct val="95825"/>
                </a:lnSpc>
                <a:spcBef>
                  <a:spcPts val="0"/>
                </a:spcBef>
                <a:spcAft>
                  <a:spcPts val="0"/>
                </a:spcAft>
                <a:buNone/>
              </a:pPr>
              <a:r>
                <a:rPr lang="en-GB" sz="1100">
                  <a:solidFill>
                    <a:srgbClr val="000000"/>
                  </a:solidFill>
                  <a:latin typeface="Arial"/>
                  <a:ea typeface="Arial"/>
                  <a:cs typeface="Arial"/>
                  <a:sym typeface="Arial"/>
                </a:rPr>
                <a:t>Lu 177</a:t>
              </a:r>
              <a:endParaRPr sz="1100">
                <a:solidFill>
                  <a:srgbClr val="000000"/>
                </a:solidFill>
                <a:latin typeface="Arial"/>
                <a:ea typeface="Arial"/>
                <a:cs typeface="Arial"/>
                <a:sym typeface="Arial"/>
              </a:endParaRPr>
            </a:p>
            <a:p>
              <a:pPr indent="0" lvl="0" marL="16497" marR="0" rtl="0" algn="ctr">
                <a:lnSpc>
                  <a:spcPct val="90416"/>
                </a:lnSpc>
                <a:spcBef>
                  <a:spcPts val="2022"/>
                </a:spcBef>
                <a:spcAft>
                  <a:spcPts val="0"/>
                </a:spcAft>
                <a:buNone/>
              </a:pPr>
              <a:r>
                <a:rPr b="1" baseline="-25000" lang="en-GB" sz="1200">
                  <a:solidFill>
                    <a:srgbClr val="000000"/>
                  </a:solidFill>
                  <a:latin typeface="Arial"/>
                  <a:ea typeface="Arial"/>
                  <a:cs typeface="Arial"/>
                  <a:sym typeface="Arial"/>
                </a:rPr>
                <a:t>160.1 d     </a:t>
              </a:r>
              <a:r>
                <a:rPr b="1" baseline="30000" lang="en-GB" sz="1200">
                  <a:solidFill>
                    <a:srgbClr val="000000"/>
                  </a:solidFill>
                  <a:latin typeface="Arial"/>
                  <a:ea typeface="Arial"/>
                  <a:cs typeface="Arial"/>
                  <a:sym typeface="Arial"/>
                </a:rPr>
                <a:t>6.647d</a:t>
              </a:r>
              <a:endParaRPr sz="800">
                <a:solidFill>
                  <a:srgbClr val="000000"/>
                </a:solidFill>
                <a:latin typeface="Arial"/>
                <a:ea typeface="Arial"/>
                <a:cs typeface="Arial"/>
                <a:sym typeface="Arial"/>
              </a:endParaRPr>
            </a:p>
            <a:p>
              <a:pPr indent="0" lvl="0" marL="149122" marR="175575" rtl="0" algn="ctr">
                <a:lnSpc>
                  <a:spcPct val="84583"/>
                </a:lnSpc>
                <a:spcBef>
                  <a:spcPts val="0"/>
                </a:spcBef>
                <a:spcAft>
                  <a:spcPts val="0"/>
                </a:spcAft>
                <a:buNone/>
              </a:pPr>
              <a:r>
                <a:rPr lang="en-GB" sz="800">
                  <a:solidFill>
                    <a:srgbClr val="000000"/>
                  </a:solidFill>
                  <a:latin typeface="Noto Sans Symbols"/>
                  <a:ea typeface="Noto Sans Symbols"/>
                  <a:cs typeface="Noto Sans Symbols"/>
                  <a:sym typeface="Noto Sans Symbols"/>
                </a:rPr>
                <a:t>β</a:t>
              </a:r>
              <a:r>
                <a:rPr b="1" baseline="30000" lang="en-GB" sz="750">
                  <a:solidFill>
                    <a:srgbClr val="000000"/>
                  </a:solidFill>
                  <a:latin typeface="Arial"/>
                  <a:ea typeface="Arial"/>
                  <a:cs typeface="Arial"/>
                  <a:sym typeface="Arial"/>
                </a:rPr>
                <a:t>-                   </a:t>
              </a:r>
              <a:r>
                <a:rPr baseline="30000" lang="en-GB" sz="1200">
                  <a:solidFill>
                    <a:srgbClr val="000000"/>
                  </a:solidFill>
                  <a:latin typeface="Noto Sans Symbols"/>
                  <a:ea typeface="Noto Sans Symbols"/>
                  <a:cs typeface="Noto Sans Symbols"/>
                  <a:sym typeface="Noto Sans Symbols"/>
                </a:rPr>
                <a:t>β</a:t>
              </a:r>
              <a:r>
                <a:rPr b="1" baseline="30000" lang="en-GB" sz="750">
                  <a:solidFill>
                    <a:srgbClr val="000000"/>
                  </a:solidFill>
                  <a:latin typeface="Arial"/>
                  <a:ea typeface="Arial"/>
                  <a:cs typeface="Arial"/>
                  <a:sym typeface="Arial"/>
                </a:rPr>
                <a:t>-</a:t>
              </a:r>
              <a:endParaRPr sz="500">
                <a:solidFill>
                  <a:srgbClr val="000000"/>
                </a:solidFill>
                <a:latin typeface="Arial"/>
                <a:ea typeface="Arial"/>
                <a:cs typeface="Arial"/>
                <a:sym typeface="Arial"/>
              </a:endParaRPr>
            </a:p>
          </p:txBody>
        </p:sp>
        <p:sp>
          <p:nvSpPr>
            <p:cNvPr id="310" name="Google Shape;310;p42"/>
            <p:cNvSpPr txBox="1"/>
            <p:nvPr/>
          </p:nvSpPr>
          <p:spPr>
            <a:xfrm>
              <a:off x="4293426" y="4061332"/>
              <a:ext cx="851700" cy="851700"/>
            </a:xfrm>
            <a:prstGeom prst="rect">
              <a:avLst/>
            </a:prstGeom>
            <a:noFill/>
            <a:ln>
              <a:noFill/>
            </a:ln>
          </p:spPr>
          <p:txBody>
            <a:bodyPr anchorCtr="0" anchor="t" bIns="0" lIns="0" spcFirstLastPara="1" rIns="0" wrap="square" tIns="0">
              <a:noAutofit/>
            </a:bodyPr>
            <a:lstStyle/>
            <a:p>
              <a:pPr indent="0" lvl="0" marL="25400" marR="0" rtl="0" algn="l">
                <a:lnSpc>
                  <a:spcPct val="100000"/>
                </a:lnSpc>
                <a:spcBef>
                  <a:spcPts val="0"/>
                </a:spcBef>
                <a:spcAft>
                  <a:spcPts val="0"/>
                </a:spcAft>
                <a:buNone/>
              </a:pPr>
              <a:r>
                <a:t/>
              </a:r>
              <a:endParaRPr sz="1000">
                <a:solidFill>
                  <a:srgbClr val="000000"/>
                </a:solidFill>
                <a:latin typeface="Gill Sans"/>
                <a:ea typeface="Gill Sans"/>
                <a:cs typeface="Gill Sans"/>
                <a:sym typeface="Gill Sans"/>
              </a:endParaRPr>
            </a:p>
          </p:txBody>
        </p:sp>
        <p:sp>
          <p:nvSpPr>
            <p:cNvPr id="311" name="Google Shape;311;p42"/>
            <p:cNvSpPr txBox="1"/>
            <p:nvPr/>
          </p:nvSpPr>
          <p:spPr>
            <a:xfrm>
              <a:off x="1752600" y="4913008"/>
              <a:ext cx="843900" cy="843000"/>
            </a:xfrm>
            <a:prstGeom prst="rect">
              <a:avLst/>
            </a:prstGeom>
            <a:noFill/>
            <a:ln>
              <a:noFill/>
            </a:ln>
          </p:spPr>
          <p:txBody>
            <a:bodyPr anchorCtr="0" anchor="t" bIns="0" lIns="0" spcFirstLastPara="1" rIns="0" wrap="square" tIns="0">
              <a:noAutofit/>
            </a:bodyPr>
            <a:lstStyle/>
            <a:p>
              <a:pPr indent="0" lvl="0" marL="175818" marR="179321" rtl="0" algn="ctr">
                <a:lnSpc>
                  <a:spcPct val="95825"/>
                </a:lnSpc>
                <a:spcBef>
                  <a:spcPts val="0"/>
                </a:spcBef>
                <a:spcAft>
                  <a:spcPts val="0"/>
                </a:spcAft>
                <a:buNone/>
              </a:pPr>
              <a:r>
                <a:rPr lang="en-GB" sz="1100">
                  <a:solidFill>
                    <a:srgbClr val="FFFFFF"/>
                  </a:solidFill>
                  <a:latin typeface="Arial"/>
                  <a:ea typeface="Arial"/>
                  <a:cs typeface="Arial"/>
                  <a:sym typeface="Arial"/>
                </a:rPr>
                <a:t>Yb 174</a:t>
              </a:r>
              <a:endParaRPr sz="1100">
                <a:solidFill>
                  <a:srgbClr val="000000"/>
                </a:solidFill>
                <a:latin typeface="Arial"/>
                <a:ea typeface="Arial"/>
                <a:cs typeface="Arial"/>
                <a:sym typeface="Arial"/>
              </a:endParaRPr>
            </a:p>
            <a:p>
              <a:pPr indent="0" lvl="0" marL="261162" marR="263209" rtl="0" algn="ctr">
                <a:lnSpc>
                  <a:spcPct val="95825"/>
                </a:lnSpc>
                <a:spcBef>
                  <a:spcPts val="55"/>
                </a:spcBef>
                <a:spcAft>
                  <a:spcPts val="0"/>
                </a:spcAft>
                <a:buNone/>
              </a:pPr>
              <a:r>
                <a:rPr lang="en-GB" sz="1100">
                  <a:solidFill>
                    <a:srgbClr val="FFFFFF"/>
                  </a:solidFill>
                  <a:latin typeface="Arial"/>
                  <a:ea typeface="Arial"/>
                  <a:cs typeface="Arial"/>
                  <a:sym typeface="Arial"/>
                </a:rPr>
                <a:t>31.8</a:t>
              </a:r>
              <a:endParaRPr sz="1100">
                <a:solidFill>
                  <a:srgbClr val="000000"/>
                </a:solidFill>
                <a:latin typeface="Arial"/>
                <a:ea typeface="Arial"/>
                <a:cs typeface="Arial"/>
                <a:sym typeface="Arial"/>
              </a:endParaRPr>
            </a:p>
            <a:p>
              <a:pPr indent="0" lvl="0" marL="284441" marR="286677" rtl="0" algn="ctr">
                <a:lnSpc>
                  <a:spcPct val="95825"/>
                </a:lnSpc>
                <a:spcBef>
                  <a:spcPts val="1491"/>
                </a:spcBef>
                <a:spcAft>
                  <a:spcPts val="0"/>
                </a:spcAft>
                <a:buNone/>
              </a:pPr>
              <a:r>
                <a:rPr lang="en-GB" sz="900">
                  <a:solidFill>
                    <a:srgbClr val="FFFFFF"/>
                  </a:solidFill>
                  <a:latin typeface="Arial"/>
                  <a:ea typeface="Arial"/>
                  <a:cs typeface="Arial"/>
                  <a:sym typeface="Arial"/>
                </a:rPr>
                <a:t>σ 68</a:t>
              </a:r>
              <a:endParaRPr sz="900">
                <a:solidFill>
                  <a:srgbClr val="000000"/>
                </a:solidFill>
                <a:latin typeface="Arial"/>
                <a:ea typeface="Arial"/>
                <a:cs typeface="Arial"/>
                <a:sym typeface="Arial"/>
              </a:endParaRPr>
            </a:p>
          </p:txBody>
        </p:sp>
        <p:sp>
          <p:nvSpPr>
            <p:cNvPr id="312" name="Google Shape;312;p42"/>
            <p:cNvSpPr txBox="1"/>
            <p:nvPr/>
          </p:nvSpPr>
          <p:spPr>
            <a:xfrm>
              <a:off x="2596389" y="4913008"/>
              <a:ext cx="851700" cy="843000"/>
            </a:xfrm>
            <a:prstGeom prst="rect">
              <a:avLst/>
            </a:prstGeom>
            <a:noFill/>
            <a:ln>
              <a:noFill/>
            </a:ln>
          </p:spPr>
          <p:txBody>
            <a:bodyPr anchorCtr="0" anchor="t" bIns="0" lIns="0" spcFirstLastPara="1" rIns="0" wrap="square" tIns="0">
              <a:noAutofit/>
            </a:bodyPr>
            <a:lstStyle/>
            <a:p>
              <a:pPr indent="0" lvl="0" marL="181508" marR="181569" rtl="0" algn="ctr">
                <a:lnSpc>
                  <a:spcPct val="95825"/>
                </a:lnSpc>
                <a:spcBef>
                  <a:spcPts val="0"/>
                </a:spcBef>
                <a:spcAft>
                  <a:spcPts val="0"/>
                </a:spcAft>
                <a:buNone/>
              </a:pPr>
              <a:r>
                <a:rPr lang="en-GB" sz="1100">
                  <a:solidFill>
                    <a:srgbClr val="000000"/>
                  </a:solidFill>
                  <a:latin typeface="Arial"/>
                  <a:ea typeface="Arial"/>
                  <a:cs typeface="Arial"/>
                  <a:sym typeface="Arial"/>
                </a:rPr>
                <a:t>Yb 175</a:t>
              </a:r>
              <a:endParaRPr sz="1100">
                <a:solidFill>
                  <a:srgbClr val="000000"/>
                </a:solidFill>
                <a:latin typeface="Arial"/>
                <a:ea typeface="Arial"/>
                <a:cs typeface="Arial"/>
                <a:sym typeface="Arial"/>
              </a:endParaRPr>
            </a:p>
            <a:p>
              <a:pPr indent="0" lvl="0" marL="248564" marR="247150" rtl="0" algn="ctr">
                <a:lnSpc>
                  <a:spcPct val="95825"/>
                </a:lnSpc>
                <a:spcBef>
                  <a:spcPts val="55"/>
                </a:spcBef>
                <a:spcAft>
                  <a:spcPts val="0"/>
                </a:spcAft>
                <a:buNone/>
              </a:pPr>
              <a:r>
                <a:rPr lang="en-GB" sz="1100">
                  <a:solidFill>
                    <a:srgbClr val="000000"/>
                  </a:solidFill>
                  <a:latin typeface="Arial"/>
                  <a:ea typeface="Arial"/>
                  <a:cs typeface="Arial"/>
                  <a:sym typeface="Arial"/>
                </a:rPr>
                <a:t>4.2 d</a:t>
              </a:r>
              <a:endParaRPr sz="1100">
                <a:solidFill>
                  <a:srgbClr val="000000"/>
                </a:solidFill>
                <a:latin typeface="Arial"/>
                <a:ea typeface="Arial"/>
                <a:cs typeface="Arial"/>
                <a:sym typeface="Arial"/>
              </a:endParaRPr>
            </a:p>
            <a:p>
              <a:pPr indent="0" lvl="0" marL="358902" marR="360895" rtl="0" algn="ctr">
                <a:lnSpc>
                  <a:spcPct val="102091"/>
                </a:lnSpc>
                <a:spcBef>
                  <a:spcPts val="335"/>
                </a:spcBef>
                <a:spcAft>
                  <a:spcPts val="0"/>
                </a:spcAft>
                <a:buNone/>
              </a:pPr>
              <a:r>
                <a:rPr lang="en-GB" sz="1200">
                  <a:solidFill>
                    <a:srgbClr val="000000"/>
                  </a:solidFill>
                  <a:latin typeface="Noto Sans Symbols"/>
                  <a:ea typeface="Noto Sans Symbols"/>
                  <a:cs typeface="Noto Sans Symbols"/>
                  <a:sym typeface="Noto Sans Symbols"/>
                </a:rPr>
                <a:t>β</a:t>
              </a:r>
              <a:endParaRPr sz="1200">
                <a:solidFill>
                  <a:srgbClr val="000000"/>
                </a:solidFill>
                <a:latin typeface="Noto Sans Symbols"/>
                <a:ea typeface="Noto Sans Symbols"/>
                <a:cs typeface="Noto Sans Symbols"/>
                <a:sym typeface="Noto Sans Symbols"/>
              </a:endParaRPr>
            </a:p>
          </p:txBody>
        </p:sp>
        <p:sp>
          <p:nvSpPr>
            <p:cNvPr id="313" name="Google Shape;313;p42"/>
            <p:cNvSpPr txBox="1"/>
            <p:nvPr/>
          </p:nvSpPr>
          <p:spPr>
            <a:xfrm>
              <a:off x="3448113" y="4913008"/>
              <a:ext cx="845400" cy="843000"/>
            </a:xfrm>
            <a:prstGeom prst="rect">
              <a:avLst/>
            </a:prstGeom>
            <a:noFill/>
            <a:ln>
              <a:noFill/>
            </a:ln>
          </p:spPr>
          <p:txBody>
            <a:bodyPr anchorCtr="0" anchor="t" bIns="0" lIns="0" spcFirstLastPara="1" rIns="0" wrap="square" tIns="0">
              <a:noAutofit/>
            </a:bodyPr>
            <a:lstStyle/>
            <a:p>
              <a:pPr indent="0" lvl="0" marL="180809" marR="175854" rtl="0" algn="ctr">
                <a:lnSpc>
                  <a:spcPct val="95825"/>
                </a:lnSpc>
                <a:spcBef>
                  <a:spcPts val="0"/>
                </a:spcBef>
                <a:spcAft>
                  <a:spcPts val="0"/>
                </a:spcAft>
                <a:buNone/>
              </a:pPr>
              <a:r>
                <a:rPr lang="en-GB" sz="1100">
                  <a:solidFill>
                    <a:srgbClr val="FFFFFF"/>
                  </a:solidFill>
                  <a:latin typeface="Arial"/>
                  <a:ea typeface="Arial"/>
                  <a:cs typeface="Arial"/>
                  <a:sym typeface="Arial"/>
                </a:rPr>
                <a:t>Yb 176</a:t>
              </a:r>
              <a:endParaRPr sz="1100">
                <a:solidFill>
                  <a:srgbClr val="000000"/>
                </a:solidFill>
                <a:latin typeface="Arial"/>
                <a:ea typeface="Arial"/>
                <a:cs typeface="Arial"/>
                <a:sym typeface="Arial"/>
              </a:endParaRPr>
            </a:p>
            <a:p>
              <a:pPr indent="0" lvl="0" marL="266040" marR="259627" rtl="0" algn="ctr">
                <a:lnSpc>
                  <a:spcPct val="95825"/>
                </a:lnSpc>
                <a:spcBef>
                  <a:spcPts val="55"/>
                </a:spcBef>
                <a:spcAft>
                  <a:spcPts val="0"/>
                </a:spcAft>
                <a:buNone/>
              </a:pPr>
              <a:r>
                <a:rPr lang="en-GB" sz="1100">
                  <a:solidFill>
                    <a:srgbClr val="FFFFFF"/>
                  </a:solidFill>
                  <a:latin typeface="Arial"/>
                  <a:ea typeface="Arial"/>
                  <a:cs typeface="Arial"/>
                  <a:sym typeface="Arial"/>
                </a:rPr>
                <a:t>12.7</a:t>
              </a:r>
              <a:endParaRPr sz="1100">
                <a:solidFill>
                  <a:srgbClr val="000000"/>
                </a:solidFill>
                <a:latin typeface="Arial"/>
                <a:ea typeface="Arial"/>
                <a:cs typeface="Arial"/>
                <a:sym typeface="Arial"/>
              </a:endParaRPr>
            </a:p>
            <a:p>
              <a:pPr indent="0" lvl="0" marL="321437" marR="315671" rtl="0" algn="ctr">
                <a:lnSpc>
                  <a:spcPct val="95825"/>
                </a:lnSpc>
                <a:spcBef>
                  <a:spcPts val="1491"/>
                </a:spcBef>
                <a:spcAft>
                  <a:spcPts val="0"/>
                </a:spcAft>
                <a:buNone/>
              </a:pPr>
              <a:r>
                <a:rPr lang="en-GB" sz="900">
                  <a:solidFill>
                    <a:srgbClr val="FFFFFF"/>
                  </a:solidFill>
                  <a:latin typeface="Arial"/>
                  <a:ea typeface="Arial"/>
                  <a:cs typeface="Arial"/>
                  <a:sym typeface="Arial"/>
                </a:rPr>
                <a:t>σ 3</a:t>
              </a:r>
              <a:endParaRPr sz="900">
                <a:solidFill>
                  <a:srgbClr val="000000"/>
                </a:solidFill>
                <a:latin typeface="Arial"/>
                <a:ea typeface="Arial"/>
                <a:cs typeface="Arial"/>
                <a:sym typeface="Arial"/>
              </a:endParaRPr>
            </a:p>
          </p:txBody>
        </p:sp>
        <p:sp>
          <p:nvSpPr>
            <p:cNvPr id="314" name="Google Shape;314;p42"/>
            <p:cNvSpPr txBox="1"/>
            <p:nvPr/>
          </p:nvSpPr>
          <p:spPr>
            <a:xfrm>
              <a:off x="4293426" y="4913008"/>
              <a:ext cx="851700" cy="843000"/>
            </a:xfrm>
            <a:prstGeom prst="rect">
              <a:avLst/>
            </a:prstGeom>
            <a:noFill/>
            <a:ln>
              <a:noFill/>
            </a:ln>
          </p:spPr>
          <p:txBody>
            <a:bodyPr anchorCtr="0" anchor="t" bIns="0" lIns="0" spcFirstLastPara="1" rIns="0" wrap="square" tIns="0">
              <a:noAutofit/>
            </a:bodyPr>
            <a:lstStyle/>
            <a:p>
              <a:pPr indent="0" lvl="0" marL="25400" marR="0" rtl="0" algn="l">
                <a:lnSpc>
                  <a:spcPct val="100000"/>
                </a:lnSpc>
                <a:spcBef>
                  <a:spcPts val="0"/>
                </a:spcBef>
                <a:spcAft>
                  <a:spcPts val="0"/>
                </a:spcAft>
                <a:buNone/>
              </a:pPr>
              <a:r>
                <a:t/>
              </a:r>
              <a:endParaRPr sz="1000">
                <a:solidFill>
                  <a:srgbClr val="000000"/>
                </a:solidFill>
                <a:latin typeface="Gill Sans"/>
                <a:ea typeface="Gill Sans"/>
                <a:cs typeface="Gill Sans"/>
                <a:sym typeface="Gill Sans"/>
              </a:endParaRPr>
            </a:p>
          </p:txBody>
        </p:sp>
      </p:grpSp>
      <p:pic>
        <p:nvPicPr>
          <p:cNvPr id="315" name="Google Shape;315;p42"/>
          <p:cNvPicPr preferRelativeResize="0"/>
          <p:nvPr/>
        </p:nvPicPr>
        <p:blipFill>
          <a:blip r:embed="rId4">
            <a:alphaModFix/>
          </a:blip>
          <a:stretch>
            <a:fillRect/>
          </a:stretch>
        </p:blipFill>
        <p:spPr>
          <a:xfrm>
            <a:off x="2281175" y="2899525"/>
            <a:ext cx="2030425" cy="17867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GB" sz="2420">
                <a:solidFill>
                  <a:srgbClr val="006DB8"/>
                </a:solidFill>
                <a:latin typeface="Gill Sans"/>
                <a:ea typeface="Gill Sans"/>
                <a:cs typeface="Gill Sans"/>
                <a:sym typeface="Gill Sans"/>
              </a:rPr>
              <a:t>ACTINIUM-225</a:t>
            </a:r>
            <a:endParaRPr sz="2420">
              <a:solidFill>
                <a:srgbClr val="006DB8"/>
              </a:solidFill>
              <a:latin typeface="Gill Sans"/>
              <a:ea typeface="Gill Sans"/>
              <a:cs typeface="Gill Sans"/>
              <a:sym typeface="Gill Sans"/>
            </a:endParaRPr>
          </a:p>
        </p:txBody>
      </p:sp>
      <p:sp>
        <p:nvSpPr>
          <p:cNvPr id="321" name="Google Shape;321;p43"/>
          <p:cNvSpPr txBox="1"/>
          <p:nvPr>
            <p:ph idx="1" type="body"/>
          </p:nvPr>
        </p:nvSpPr>
        <p:spPr>
          <a:xfrm>
            <a:off x="311700" y="1152475"/>
            <a:ext cx="3999900" cy="3416400"/>
          </a:xfrm>
          <a:prstGeom prst="rect">
            <a:avLst/>
          </a:prstGeom>
        </p:spPr>
        <p:txBody>
          <a:bodyPr anchorCtr="0" anchor="t" bIns="91425" lIns="91425" spcFirstLastPara="1" rIns="91425" wrap="square" tIns="91425">
            <a:normAutofit fontScale="70000" lnSpcReduction="20000"/>
          </a:bodyPr>
          <a:lstStyle/>
          <a:p>
            <a:pPr indent="-326390" lvl="0" marL="457200" rtl="0" algn="l">
              <a:lnSpc>
                <a:spcPct val="100000"/>
              </a:lnSpc>
              <a:spcBef>
                <a:spcPts val="0"/>
              </a:spcBef>
              <a:spcAft>
                <a:spcPts val="0"/>
              </a:spcAft>
              <a:buClr>
                <a:srgbClr val="373545"/>
              </a:buClr>
              <a:buSzPct val="100000"/>
              <a:buChar char="●"/>
            </a:pPr>
            <a:r>
              <a:rPr lang="en-GB" sz="2200">
                <a:solidFill>
                  <a:srgbClr val="373545"/>
                </a:solidFill>
              </a:rPr>
              <a:t>225Ac is delivered in 2 mL V-shape vial as a solution in 0.1 M hydrochloric acid</a:t>
            </a:r>
            <a:endParaRPr sz="2200">
              <a:solidFill>
                <a:srgbClr val="373545"/>
              </a:solidFill>
            </a:endParaRPr>
          </a:p>
          <a:p>
            <a:pPr indent="-290830" lvl="0" marL="457200" rtl="0" algn="l">
              <a:lnSpc>
                <a:spcPct val="100000"/>
              </a:lnSpc>
              <a:spcBef>
                <a:spcPts val="0"/>
              </a:spcBef>
              <a:spcAft>
                <a:spcPts val="0"/>
              </a:spcAft>
              <a:buClr>
                <a:srgbClr val="373545"/>
              </a:buClr>
              <a:buSzPct val="49949"/>
              <a:buChar char="●"/>
            </a:pPr>
            <a:r>
              <a:rPr b="1" lang="en-GB" sz="2803">
                <a:solidFill>
                  <a:srgbClr val="373545"/>
                </a:solidFill>
              </a:rPr>
              <a:t>Volume</a:t>
            </a:r>
            <a:r>
              <a:rPr b="1" lang="en-GB" sz="2200">
                <a:solidFill>
                  <a:srgbClr val="373545"/>
                </a:solidFill>
              </a:rPr>
              <a:t>: </a:t>
            </a:r>
            <a:r>
              <a:rPr lang="en-GB" sz="2200">
                <a:solidFill>
                  <a:srgbClr val="373545"/>
                </a:solidFill>
              </a:rPr>
              <a:t>0.1 mL (can be adjusted)</a:t>
            </a:r>
            <a:endParaRPr sz="2200">
              <a:solidFill>
                <a:srgbClr val="373545"/>
              </a:solidFill>
            </a:endParaRPr>
          </a:p>
          <a:p>
            <a:pPr indent="-290830" lvl="0" marL="457200" rtl="0" algn="l">
              <a:lnSpc>
                <a:spcPct val="100000"/>
              </a:lnSpc>
              <a:spcBef>
                <a:spcPts val="0"/>
              </a:spcBef>
              <a:spcAft>
                <a:spcPts val="0"/>
              </a:spcAft>
              <a:buClr>
                <a:srgbClr val="373545"/>
              </a:buClr>
              <a:buSzPct val="49442"/>
              <a:buChar char="●"/>
            </a:pPr>
            <a:r>
              <a:rPr b="1" lang="en-GB" sz="2832">
                <a:solidFill>
                  <a:srgbClr val="373545"/>
                </a:solidFill>
              </a:rPr>
              <a:t>Physical half-life</a:t>
            </a:r>
            <a:r>
              <a:rPr b="1" lang="en-GB" sz="2200">
                <a:solidFill>
                  <a:srgbClr val="373545"/>
                </a:solidFill>
              </a:rPr>
              <a:t>: </a:t>
            </a:r>
            <a:r>
              <a:rPr lang="en-GB" sz="2200">
                <a:solidFill>
                  <a:srgbClr val="373545"/>
                </a:solidFill>
              </a:rPr>
              <a:t>10 days</a:t>
            </a:r>
            <a:endParaRPr sz="2200">
              <a:solidFill>
                <a:srgbClr val="373545"/>
              </a:solidFill>
            </a:endParaRPr>
          </a:p>
          <a:p>
            <a:pPr indent="-290830" lvl="0" marL="457200" rtl="0" algn="l">
              <a:lnSpc>
                <a:spcPct val="100000"/>
              </a:lnSpc>
              <a:spcBef>
                <a:spcPts val="0"/>
              </a:spcBef>
              <a:spcAft>
                <a:spcPts val="0"/>
              </a:spcAft>
              <a:buClr>
                <a:srgbClr val="373545"/>
              </a:buClr>
              <a:buSzPct val="49442"/>
              <a:buChar char="●"/>
            </a:pPr>
            <a:r>
              <a:rPr b="1" lang="en-GB" sz="2832">
                <a:solidFill>
                  <a:srgbClr val="373545"/>
                </a:solidFill>
              </a:rPr>
              <a:t>Number of Alpha particles in total</a:t>
            </a:r>
            <a:r>
              <a:rPr b="1" lang="en-GB" sz="2200">
                <a:solidFill>
                  <a:srgbClr val="373545"/>
                </a:solidFill>
              </a:rPr>
              <a:t>: </a:t>
            </a:r>
            <a:r>
              <a:rPr lang="en-GB" sz="2200">
                <a:solidFill>
                  <a:srgbClr val="373545"/>
                </a:solidFill>
              </a:rPr>
              <a:t>4</a:t>
            </a:r>
            <a:endParaRPr sz="2200">
              <a:solidFill>
                <a:srgbClr val="373545"/>
              </a:solidFill>
            </a:endParaRPr>
          </a:p>
          <a:p>
            <a:pPr indent="-290830" lvl="0" marL="457200" rtl="0" algn="l">
              <a:lnSpc>
                <a:spcPct val="100000"/>
              </a:lnSpc>
              <a:spcBef>
                <a:spcPts val="0"/>
              </a:spcBef>
              <a:spcAft>
                <a:spcPts val="0"/>
              </a:spcAft>
              <a:buClr>
                <a:srgbClr val="373545"/>
              </a:buClr>
              <a:buSzPct val="49442"/>
              <a:buChar char="●"/>
            </a:pPr>
            <a:r>
              <a:rPr b="1" lang="en-GB" sz="2832">
                <a:solidFill>
                  <a:srgbClr val="373545"/>
                </a:solidFill>
              </a:rPr>
              <a:t>Energy (α)</a:t>
            </a:r>
            <a:r>
              <a:rPr b="1" lang="en-GB" sz="2200">
                <a:solidFill>
                  <a:srgbClr val="373545"/>
                </a:solidFill>
              </a:rPr>
              <a:t>: </a:t>
            </a:r>
            <a:r>
              <a:rPr lang="en-GB" sz="2200">
                <a:solidFill>
                  <a:srgbClr val="373545"/>
                </a:solidFill>
              </a:rPr>
              <a:t>5.9, 6.5, 7.2 und 8.5 MeV</a:t>
            </a:r>
            <a:endParaRPr sz="2200">
              <a:solidFill>
                <a:srgbClr val="373545"/>
              </a:solidFill>
            </a:endParaRPr>
          </a:p>
          <a:p>
            <a:pPr indent="-290830" lvl="0" marL="457200" rtl="0" algn="l">
              <a:lnSpc>
                <a:spcPct val="100000"/>
              </a:lnSpc>
              <a:spcBef>
                <a:spcPts val="0"/>
              </a:spcBef>
              <a:spcAft>
                <a:spcPts val="0"/>
              </a:spcAft>
              <a:buClr>
                <a:srgbClr val="373545"/>
              </a:buClr>
              <a:buSzPct val="49442"/>
              <a:buChar char="●"/>
            </a:pPr>
            <a:r>
              <a:rPr b="1" lang="en-GB" sz="2832">
                <a:solidFill>
                  <a:srgbClr val="373545"/>
                </a:solidFill>
              </a:rPr>
              <a:t>Nuclide manufacturing/origin</a:t>
            </a:r>
            <a:r>
              <a:rPr b="1" lang="en-GB" sz="2200">
                <a:solidFill>
                  <a:srgbClr val="373545"/>
                </a:solidFill>
              </a:rPr>
              <a:t>: </a:t>
            </a:r>
            <a:r>
              <a:rPr lang="en-GB" sz="2200">
                <a:solidFill>
                  <a:srgbClr val="373545"/>
                </a:solidFill>
              </a:rPr>
              <a:t>229Th/225Ac generator with subsequent purification of 225Ac</a:t>
            </a:r>
            <a:endParaRPr sz="2200">
              <a:solidFill>
                <a:srgbClr val="373545"/>
              </a:solidFill>
            </a:endParaRPr>
          </a:p>
          <a:p>
            <a:pPr indent="0" lvl="0" marL="0" rtl="0" algn="l">
              <a:spcBef>
                <a:spcPts val="0"/>
              </a:spcBef>
              <a:spcAft>
                <a:spcPts val="1200"/>
              </a:spcAft>
              <a:buNone/>
            </a:pPr>
            <a:r>
              <a:t/>
            </a:r>
            <a:endParaRPr/>
          </a:p>
        </p:txBody>
      </p:sp>
      <p:sp>
        <p:nvSpPr>
          <p:cNvPr id="322" name="Google Shape;322;p43"/>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lnSpcReduction="20000"/>
          </a:bodyPr>
          <a:lstStyle/>
          <a:p>
            <a:pPr indent="-317500" lvl="0" marL="457200" rtl="0" algn="l">
              <a:lnSpc>
                <a:spcPct val="100000"/>
              </a:lnSpc>
              <a:spcBef>
                <a:spcPts val="960"/>
              </a:spcBef>
              <a:spcAft>
                <a:spcPts val="0"/>
              </a:spcAft>
              <a:buClr>
                <a:srgbClr val="373545"/>
              </a:buClr>
              <a:buSzPts val="1400"/>
              <a:buChar char="●"/>
            </a:pPr>
            <a:r>
              <a:rPr b="1" lang="en-GB" sz="1985">
                <a:solidFill>
                  <a:srgbClr val="373545"/>
                </a:solidFill>
              </a:rPr>
              <a:t>Chemical purity</a:t>
            </a:r>
            <a:r>
              <a:rPr b="1" lang="en-GB" sz="2200">
                <a:solidFill>
                  <a:srgbClr val="373545"/>
                </a:solidFill>
              </a:rPr>
              <a:t>: </a:t>
            </a:r>
            <a:r>
              <a:rPr lang="en-GB" sz="1847">
                <a:solidFill>
                  <a:srgbClr val="373545"/>
                </a:solidFill>
              </a:rPr>
              <a:t>&gt; 99.9 % 225Ac</a:t>
            </a:r>
            <a:endParaRPr sz="1847">
              <a:solidFill>
                <a:srgbClr val="373545"/>
              </a:solidFill>
            </a:endParaRPr>
          </a:p>
          <a:p>
            <a:pPr indent="-317500" lvl="0" marL="457200" rtl="0" algn="l">
              <a:lnSpc>
                <a:spcPct val="100000"/>
              </a:lnSpc>
              <a:spcBef>
                <a:spcPts val="0"/>
              </a:spcBef>
              <a:spcAft>
                <a:spcPts val="0"/>
              </a:spcAft>
              <a:buClr>
                <a:srgbClr val="373545"/>
              </a:buClr>
              <a:buSzPts val="1400"/>
              <a:buChar char="●"/>
            </a:pPr>
            <a:r>
              <a:rPr b="1" lang="en-GB" sz="1890">
                <a:solidFill>
                  <a:srgbClr val="373545"/>
                </a:solidFill>
              </a:rPr>
              <a:t>Intended use</a:t>
            </a:r>
            <a:r>
              <a:rPr b="1" lang="en-GB" sz="2200">
                <a:solidFill>
                  <a:srgbClr val="373545"/>
                </a:solidFill>
              </a:rPr>
              <a:t>: </a:t>
            </a:r>
            <a:r>
              <a:rPr lang="en-GB" sz="1847">
                <a:solidFill>
                  <a:srgbClr val="373545"/>
                </a:solidFill>
              </a:rPr>
              <a:t>Labelling of peptide precursors like :</a:t>
            </a:r>
            <a:r>
              <a:rPr lang="en-GB" sz="2200">
                <a:solidFill>
                  <a:srgbClr val="373545"/>
                </a:solidFill>
              </a:rPr>
              <a:t> </a:t>
            </a:r>
            <a:endParaRPr sz="2200">
              <a:solidFill>
                <a:srgbClr val="373545"/>
              </a:solidFill>
            </a:endParaRPr>
          </a:p>
          <a:p>
            <a:pPr indent="0" lvl="0" marL="457200" rtl="0" algn="l">
              <a:lnSpc>
                <a:spcPct val="100000"/>
              </a:lnSpc>
              <a:spcBef>
                <a:spcPts val="920"/>
              </a:spcBef>
              <a:spcAft>
                <a:spcPts val="0"/>
              </a:spcAft>
              <a:buClr>
                <a:schemeClr val="dk1"/>
              </a:buClr>
              <a:buSzPts val="1100"/>
              <a:buFont typeface="Arial"/>
              <a:buNone/>
            </a:pPr>
            <a:r>
              <a:rPr lang="en-GB" sz="2200">
                <a:solidFill>
                  <a:srgbClr val="373545"/>
                </a:solidFill>
              </a:rPr>
              <a:t>- </a:t>
            </a:r>
            <a:r>
              <a:rPr lang="en-GB" sz="1600">
                <a:solidFill>
                  <a:srgbClr val="373545"/>
                </a:solidFill>
              </a:rPr>
              <a:t>DOTA-TOC for Neuroendocrine tumors </a:t>
            </a:r>
            <a:endParaRPr sz="1600">
              <a:solidFill>
                <a:srgbClr val="373545"/>
              </a:solidFill>
            </a:endParaRPr>
          </a:p>
          <a:p>
            <a:pPr indent="0" lvl="0" marL="457200" rtl="0" algn="l">
              <a:lnSpc>
                <a:spcPct val="100000"/>
              </a:lnSpc>
              <a:spcBef>
                <a:spcPts val="920"/>
              </a:spcBef>
              <a:spcAft>
                <a:spcPts val="0"/>
              </a:spcAft>
              <a:buClr>
                <a:schemeClr val="dk1"/>
              </a:buClr>
              <a:buSzPts val="1100"/>
              <a:buFont typeface="Arial"/>
              <a:buNone/>
            </a:pPr>
            <a:r>
              <a:rPr lang="en-GB" sz="1600">
                <a:solidFill>
                  <a:srgbClr val="373545"/>
                </a:solidFill>
              </a:rPr>
              <a:t>- ITG-PSMA-1 for prostate cancer treatment </a:t>
            </a:r>
            <a:endParaRPr sz="1600">
              <a:solidFill>
                <a:srgbClr val="373545"/>
              </a:solidFill>
            </a:endParaRPr>
          </a:p>
          <a:p>
            <a:pPr indent="0" lvl="0" marL="457200" rtl="0" algn="l">
              <a:lnSpc>
                <a:spcPct val="100000"/>
              </a:lnSpc>
              <a:spcBef>
                <a:spcPts val="920"/>
              </a:spcBef>
              <a:spcAft>
                <a:spcPts val="0"/>
              </a:spcAft>
              <a:buClr>
                <a:schemeClr val="dk1"/>
              </a:buClr>
              <a:buSzPts val="1100"/>
              <a:buFont typeface="Arial"/>
              <a:buNone/>
            </a:pPr>
            <a:r>
              <a:rPr lang="en-GB" sz="1600">
                <a:solidFill>
                  <a:srgbClr val="373545"/>
                </a:solidFill>
              </a:rPr>
              <a:t>- DOTA-Zoledronic acid for bone Metastasis </a:t>
            </a:r>
            <a:endParaRPr sz="1600">
              <a:solidFill>
                <a:srgbClr val="373545"/>
              </a:solidFill>
            </a:endParaRPr>
          </a:p>
          <a:p>
            <a:pPr indent="0" lvl="0" marL="0" rtl="0" algn="l">
              <a:spcBef>
                <a:spcPts val="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solidFill>
                  <a:srgbClr val="006DB8"/>
                </a:solidFill>
                <a:latin typeface="Gill Sans"/>
                <a:ea typeface="Gill Sans"/>
                <a:cs typeface="Gill Sans"/>
                <a:sym typeface="Gill Sans"/>
              </a:rPr>
              <a:t>PEPTIDES-LU177&amp;Y90</a:t>
            </a:r>
            <a:endParaRPr>
              <a:solidFill>
                <a:srgbClr val="006DB8"/>
              </a:solidFill>
              <a:latin typeface="Gill Sans"/>
              <a:ea typeface="Gill Sans"/>
              <a:cs typeface="Gill Sans"/>
              <a:sym typeface="Gill Sans"/>
            </a:endParaRPr>
          </a:p>
        </p:txBody>
      </p:sp>
      <p:sp>
        <p:nvSpPr>
          <p:cNvPr id="328" name="Google Shape;328;p4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fontScale="77500" lnSpcReduction="20000"/>
          </a:bodyPr>
          <a:lstStyle/>
          <a:p>
            <a:pPr indent="0" lvl="0" marL="0" rtl="0" algn="l">
              <a:lnSpc>
                <a:spcPct val="100000"/>
              </a:lnSpc>
              <a:spcBef>
                <a:spcPts val="0"/>
              </a:spcBef>
              <a:spcAft>
                <a:spcPts val="0"/>
              </a:spcAft>
              <a:buClr>
                <a:schemeClr val="dk1"/>
              </a:buClr>
              <a:buSzPct val="92000"/>
              <a:buFont typeface="Arial"/>
              <a:buNone/>
            </a:pPr>
            <a:r>
              <a:rPr b="1" lang="en-GB" sz="1200">
                <a:solidFill>
                  <a:srgbClr val="373545"/>
                </a:solidFill>
                <a:latin typeface="Gill Sans"/>
                <a:ea typeface="Gill Sans"/>
                <a:cs typeface="Gill Sans"/>
                <a:sym typeface="Gill Sans"/>
              </a:rPr>
              <a:t>DOTATATE AA 0.1 mg kit for direct radiolabelling </a:t>
            </a:r>
            <a:r>
              <a:rPr lang="en-GB" sz="1200">
                <a:solidFill>
                  <a:srgbClr val="373545"/>
                </a:solidFill>
                <a:latin typeface="Gill Sans"/>
                <a:ea typeface="Gill Sans"/>
                <a:cs typeface="Gill Sans"/>
                <a:sym typeface="Gill Sans"/>
              </a:rPr>
              <a:t>(with ascorbic acid)</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Code: </a:t>
            </a:r>
            <a:r>
              <a:rPr b="1" lang="en-GB" sz="1200">
                <a:solidFill>
                  <a:srgbClr val="373545"/>
                </a:solidFill>
                <a:latin typeface="Gill Sans"/>
                <a:ea typeface="Gill Sans"/>
                <a:cs typeface="Gill Sans"/>
                <a:sym typeface="Gill Sans"/>
              </a:rPr>
              <a:t>DOT-01</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Composition: DOTATATE trifluoroacetate: 0.1 mg/vial</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Ascorbic acid: 50 mg/vial</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NaOH: 7.9 mg/vial</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Primary packaging: 2 mL glass vial sealed with rubber closure and flip-off cap</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Storage conditions: 2-8oC</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Shelf life: 12 months</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Features: sterile, endotoxin free, freeze-dried solid</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i="1" lang="en-GB" sz="1200">
                <a:solidFill>
                  <a:srgbClr val="373545"/>
                </a:solidFill>
                <a:latin typeface="Gill Sans"/>
                <a:ea typeface="Gill Sans"/>
                <a:cs typeface="Gill Sans"/>
                <a:sym typeface="Gill Sans"/>
              </a:rPr>
              <a:t>Purpose: for direct preparation of 90Y or 177Lu-DOTATATE without necessity of purification step. </a:t>
            </a:r>
            <a:r>
              <a:rPr i="1" lang="en-GB" sz="1200">
                <a:solidFill>
                  <a:srgbClr val="373545"/>
                </a:solidFill>
                <a:latin typeface="Gill Sans"/>
                <a:ea typeface="Gill Sans"/>
                <a:cs typeface="Gill Sans"/>
                <a:sym typeface="Gill Sans"/>
              </a:rPr>
              <a:t>Radiolabeling</a:t>
            </a:r>
            <a:r>
              <a:rPr i="1" lang="en-GB" sz="1200">
                <a:solidFill>
                  <a:srgbClr val="373545"/>
                </a:solidFill>
                <a:latin typeface="Gill Sans"/>
                <a:ea typeface="Gill Sans"/>
                <a:cs typeface="Gill Sans"/>
                <a:sym typeface="Gill Sans"/>
              </a:rPr>
              <a:t> efficiency &gt; 98%.</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i="1" lang="en-GB" sz="1200">
                <a:solidFill>
                  <a:srgbClr val="373545"/>
                </a:solidFill>
                <a:latin typeface="Gill Sans"/>
                <a:ea typeface="Gill Sans"/>
                <a:cs typeface="Gill Sans"/>
                <a:sym typeface="Gill Sans"/>
              </a:rPr>
              <a:t>Maximum radioactivity of 177Lu, which can be added to the kit vial depends on its specific activity (SA);</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i="1" lang="en-GB" sz="1200">
                <a:solidFill>
                  <a:srgbClr val="373545"/>
                </a:solidFill>
                <a:latin typeface="Gill Sans"/>
                <a:ea typeface="Gill Sans"/>
                <a:cs typeface="Gill Sans"/>
                <a:sym typeface="Gill Sans"/>
              </a:rPr>
              <a:t>for example using 177Lu of SA 500 GBq/mg it is not more than 2.9 GBq. For more information please contact us.</a:t>
            </a:r>
            <a:endParaRPr sz="1200">
              <a:solidFill>
                <a:srgbClr val="373545"/>
              </a:solidFill>
              <a:latin typeface="Gill Sans"/>
              <a:ea typeface="Gill Sans"/>
              <a:cs typeface="Gill Sans"/>
              <a:sym typeface="Gill Sans"/>
            </a:endParaRPr>
          </a:p>
          <a:p>
            <a:pPr indent="0" lvl="0" marL="0" rtl="0" algn="l">
              <a:spcBef>
                <a:spcPts val="0"/>
              </a:spcBef>
              <a:spcAft>
                <a:spcPts val="1200"/>
              </a:spcAft>
              <a:buNone/>
            </a:pPr>
            <a:r>
              <a:t/>
            </a:r>
            <a:endParaRPr/>
          </a:p>
        </p:txBody>
      </p:sp>
      <p:sp>
        <p:nvSpPr>
          <p:cNvPr id="329" name="Google Shape;329;p44"/>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fontScale="77500" lnSpcReduction="20000"/>
          </a:bodyPr>
          <a:lstStyle/>
          <a:p>
            <a:pPr indent="0" lvl="0" marL="0" rtl="0" algn="l">
              <a:lnSpc>
                <a:spcPct val="100000"/>
              </a:lnSpc>
              <a:spcBef>
                <a:spcPts val="0"/>
              </a:spcBef>
              <a:spcAft>
                <a:spcPts val="0"/>
              </a:spcAft>
              <a:buClr>
                <a:schemeClr val="dk1"/>
              </a:buClr>
              <a:buSzPct val="92000"/>
              <a:buFont typeface="Arial"/>
              <a:buNone/>
            </a:pPr>
            <a:r>
              <a:rPr b="1" lang="en-GB" sz="1200">
                <a:solidFill>
                  <a:srgbClr val="373545"/>
                </a:solidFill>
                <a:latin typeface="Gill Sans"/>
                <a:ea typeface="Gill Sans"/>
                <a:cs typeface="Gill Sans"/>
                <a:sym typeface="Gill Sans"/>
              </a:rPr>
              <a:t>DOTATATE AA 0.25 mg kit for direct radiolabelling </a:t>
            </a:r>
            <a:r>
              <a:rPr lang="en-GB" sz="1200">
                <a:solidFill>
                  <a:srgbClr val="373545"/>
                </a:solidFill>
                <a:latin typeface="Gill Sans"/>
                <a:ea typeface="Gill Sans"/>
                <a:cs typeface="Gill Sans"/>
                <a:sym typeface="Gill Sans"/>
              </a:rPr>
              <a:t>(with ascorbic acid)</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Code: </a:t>
            </a:r>
            <a:r>
              <a:rPr b="1" lang="en-GB" sz="1200">
                <a:solidFill>
                  <a:srgbClr val="373545"/>
                </a:solidFill>
                <a:latin typeface="Gill Sans"/>
                <a:ea typeface="Gill Sans"/>
                <a:cs typeface="Gill Sans"/>
                <a:sym typeface="Gill Sans"/>
              </a:rPr>
              <a:t>DOT-02</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Composition: DOTATATE trifluoroacetate: 0.25 mg/vial</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Ascorbic acid: 50 mg/vial</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NaOH: 7.9 mg/vial</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Primary packaging: 2 mL glass vial sealed with rubber closure and flip-off cap</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Storage conditions: 2-8oC</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Shelf life: 12 months</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lang="en-GB" sz="1200">
                <a:solidFill>
                  <a:srgbClr val="373545"/>
                </a:solidFill>
                <a:latin typeface="Gill Sans"/>
                <a:ea typeface="Gill Sans"/>
                <a:cs typeface="Gill Sans"/>
                <a:sym typeface="Gill Sans"/>
              </a:rPr>
              <a:t>Features: sterile, endotoxin free, freeze-dried solid</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i="1" lang="en-GB" sz="1200">
                <a:solidFill>
                  <a:srgbClr val="373545"/>
                </a:solidFill>
                <a:latin typeface="Gill Sans"/>
                <a:ea typeface="Gill Sans"/>
                <a:cs typeface="Gill Sans"/>
                <a:sym typeface="Gill Sans"/>
              </a:rPr>
              <a:t>Purpose: for direct preparation of 90Y or 177Lu-DOTATATE without necessity of purification step. </a:t>
            </a:r>
            <a:r>
              <a:rPr i="1" lang="en-GB" sz="1200">
                <a:solidFill>
                  <a:srgbClr val="373545"/>
                </a:solidFill>
                <a:latin typeface="Gill Sans"/>
                <a:ea typeface="Gill Sans"/>
                <a:cs typeface="Gill Sans"/>
                <a:sym typeface="Gill Sans"/>
              </a:rPr>
              <a:t>Radiolabelling</a:t>
            </a:r>
            <a:r>
              <a:rPr i="1" lang="en-GB" sz="1200">
                <a:solidFill>
                  <a:srgbClr val="373545"/>
                </a:solidFill>
                <a:latin typeface="Gill Sans"/>
                <a:ea typeface="Gill Sans"/>
                <a:cs typeface="Gill Sans"/>
                <a:sym typeface="Gill Sans"/>
              </a:rPr>
              <a:t> efficiency &gt; 98%.</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i="1" lang="en-GB" sz="1200">
                <a:solidFill>
                  <a:srgbClr val="373545"/>
                </a:solidFill>
                <a:latin typeface="Gill Sans"/>
                <a:ea typeface="Gill Sans"/>
                <a:cs typeface="Gill Sans"/>
                <a:sym typeface="Gill Sans"/>
              </a:rPr>
              <a:t>Maximum radioactivity of 177Lu, which can be added to the kit vial depends on its specific activity (SA);</a:t>
            </a:r>
            <a:endParaRPr sz="1800">
              <a:solidFill>
                <a:srgbClr val="373545"/>
              </a:solidFill>
              <a:latin typeface="Gill Sans"/>
              <a:ea typeface="Gill Sans"/>
              <a:cs typeface="Gill Sans"/>
              <a:sym typeface="Gill Sans"/>
            </a:endParaRPr>
          </a:p>
          <a:p>
            <a:pPr indent="-290227" lvl="0" marL="306000" rtl="0" algn="l">
              <a:lnSpc>
                <a:spcPct val="100000"/>
              </a:lnSpc>
              <a:spcBef>
                <a:spcPts val="840"/>
              </a:spcBef>
              <a:spcAft>
                <a:spcPts val="0"/>
              </a:spcAft>
              <a:buClr>
                <a:srgbClr val="8784C7"/>
              </a:buClr>
              <a:buSzPct val="92000"/>
              <a:buFont typeface="Noto Sans Symbols"/>
              <a:buChar char="◼"/>
            </a:pPr>
            <a:r>
              <a:rPr i="1" lang="en-GB" sz="1200">
                <a:solidFill>
                  <a:srgbClr val="373545"/>
                </a:solidFill>
                <a:latin typeface="Gill Sans"/>
                <a:ea typeface="Gill Sans"/>
                <a:cs typeface="Gill Sans"/>
                <a:sym typeface="Gill Sans"/>
              </a:rPr>
              <a:t>for example using 177Lu of SA 500 GBq/mg it is not more than 7.4 GBq. For more information please contact us.</a:t>
            </a:r>
            <a:endParaRPr sz="1200">
              <a:solidFill>
                <a:srgbClr val="373545"/>
              </a:solidFill>
              <a:latin typeface="Gill Sans"/>
              <a:ea typeface="Gill Sans"/>
              <a:cs typeface="Gill Sans"/>
              <a:sym typeface="Gill Sans"/>
            </a:endParaRPr>
          </a:p>
          <a:p>
            <a:pPr indent="0" lvl="0" marL="0" rtl="0" algn="l">
              <a:spcBef>
                <a:spcPts val="0"/>
              </a:spcBef>
              <a:spcAft>
                <a:spcPts val="120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solidFill>
                  <a:srgbClr val="006DB8"/>
                </a:solidFill>
                <a:latin typeface="Gill Sans"/>
                <a:ea typeface="Gill Sans"/>
                <a:cs typeface="Gill Sans"/>
                <a:sym typeface="Gill Sans"/>
              </a:rPr>
              <a:t>PEPTIDES-LU177&amp;Y90</a:t>
            </a:r>
            <a:endParaRPr>
              <a:solidFill>
                <a:srgbClr val="006DB8"/>
              </a:solidFill>
              <a:latin typeface="Gill Sans"/>
              <a:ea typeface="Gill Sans"/>
              <a:cs typeface="Gill Sans"/>
              <a:sym typeface="Gill Sans"/>
            </a:endParaRPr>
          </a:p>
        </p:txBody>
      </p:sp>
      <p:sp>
        <p:nvSpPr>
          <p:cNvPr id="335" name="Google Shape;335;p4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fontScale="92500" lnSpcReduction="10000"/>
          </a:bodyPr>
          <a:lstStyle/>
          <a:p>
            <a:pPr indent="-299866" lvl="0" marL="306000" rtl="0" algn="l">
              <a:lnSpc>
                <a:spcPct val="100000"/>
              </a:lnSpc>
              <a:spcBef>
                <a:spcPts val="0"/>
              </a:spcBef>
              <a:spcAft>
                <a:spcPts val="0"/>
              </a:spcAft>
              <a:buClr>
                <a:srgbClr val="8784C7"/>
              </a:buClr>
              <a:buSzPct val="92000"/>
              <a:buFont typeface="Noto Sans Symbols"/>
              <a:buChar char="◼"/>
            </a:pPr>
            <a:r>
              <a:rPr b="1" lang="en-GB">
                <a:solidFill>
                  <a:srgbClr val="373545"/>
                </a:solidFill>
                <a:latin typeface="Gill Sans"/>
                <a:ea typeface="Gill Sans"/>
                <a:cs typeface="Gill Sans"/>
                <a:sym typeface="Gill Sans"/>
              </a:rPr>
              <a:t>PSMA-D4 100 μg</a:t>
            </a:r>
            <a:endParaRPr>
              <a:solidFill>
                <a:srgbClr val="373545"/>
              </a:solidFill>
              <a:latin typeface="Gill Sans"/>
              <a:ea typeface="Gill Sans"/>
              <a:cs typeface="Gill Sans"/>
              <a:sym typeface="Gill Sans"/>
            </a:endParaRPr>
          </a:p>
          <a:p>
            <a:pPr indent="-299866" lvl="0" marL="306000" rtl="0" algn="l">
              <a:lnSpc>
                <a:spcPct val="100000"/>
              </a:lnSpc>
              <a:spcBef>
                <a:spcPts val="880"/>
              </a:spcBef>
              <a:spcAft>
                <a:spcPts val="0"/>
              </a:spcAft>
              <a:buClr>
                <a:srgbClr val="8784C7"/>
              </a:buClr>
              <a:buSzPct val="71556"/>
              <a:buFont typeface="Noto Sans Symbols"/>
              <a:buChar char="◼"/>
            </a:pPr>
            <a:r>
              <a:rPr lang="en-GB">
                <a:solidFill>
                  <a:srgbClr val="373545"/>
                </a:solidFill>
                <a:latin typeface="Gill Sans"/>
                <a:ea typeface="Gill Sans"/>
                <a:cs typeface="Gill Sans"/>
                <a:sym typeface="Gill Sans"/>
              </a:rPr>
              <a:t>Code:	PMA-04	</a:t>
            </a:r>
            <a:endParaRPr sz="1800">
              <a:solidFill>
                <a:srgbClr val="373545"/>
              </a:solidFill>
              <a:latin typeface="Gill Sans"/>
              <a:ea typeface="Gill Sans"/>
              <a:cs typeface="Gill Sans"/>
              <a:sym typeface="Gill Sans"/>
            </a:endParaRPr>
          </a:p>
          <a:p>
            <a:pPr indent="-299866" lvl="0" marL="306000" rtl="0" algn="l">
              <a:lnSpc>
                <a:spcPct val="100000"/>
              </a:lnSpc>
              <a:spcBef>
                <a:spcPts val="880"/>
              </a:spcBef>
              <a:spcAft>
                <a:spcPts val="0"/>
              </a:spcAft>
              <a:buClr>
                <a:srgbClr val="8784C7"/>
              </a:buClr>
              <a:buSzPct val="71556"/>
              <a:buFont typeface="Noto Sans Symbols"/>
              <a:buChar char="◼"/>
            </a:pPr>
            <a:r>
              <a:rPr lang="en-GB">
                <a:solidFill>
                  <a:srgbClr val="373545"/>
                </a:solidFill>
                <a:latin typeface="Gill Sans"/>
                <a:ea typeface="Gill Sans"/>
                <a:cs typeface="Gill Sans"/>
                <a:sym typeface="Gill Sans"/>
              </a:rPr>
              <a:t>Composition:	PSMA-D4 – 100 μg/via	</a:t>
            </a:r>
            <a:endParaRPr sz="1800">
              <a:solidFill>
                <a:srgbClr val="373545"/>
              </a:solidFill>
              <a:latin typeface="Gill Sans"/>
              <a:ea typeface="Gill Sans"/>
              <a:cs typeface="Gill Sans"/>
              <a:sym typeface="Gill Sans"/>
            </a:endParaRPr>
          </a:p>
          <a:p>
            <a:pPr indent="-299866" lvl="0" marL="306000" rtl="0" algn="l">
              <a:lnSpc>
                <a:spcPct val="100000"/>
              </a:lnSpc>
              <a:spcBef>
                <a:spcPts val="880"/>
              </a:spcBef>
              <a:spcAft>
                <a:spcPts val="0"/>
              </a:spcAft>
              <a:buClr>
                <a:srgbClr val="8784C7"/>
              </a:buClr>
              <a:buSzPct val="71556"/>
              <a:buFont typeface="Noto Sans Symbols"/>
              <a:buChar char="◼"/>
            </a:pPr>
            <a:r>
              <a:rPr lang="en-GB">
                <a:solidFill>
                  <a:srgbClr val="373545"/>
                </a:solidFill>
                <a:latin typeface="Gill Sans"/>
                <a:ea typeface="Gill Sans"/>
                <a:cs typeface="Gill Sans"/>
                <a:sym typeface="Gill Sans"/>
              </a:rPr>
              <a:t>Primary</a:t>
            </a:r>
            <a:endParaRPr sz="1800">
              <a:solidFill>
                <a:srgbClr val="373545"/>
              </a:solidFill>
              <a:latin typeface="Gill Sans"/>
              <a:ea typeface="Gill Sans"/>
              <a:cs typeface="Gill Sans"/>
              <a:sym typeface="Gill Sans"/>
            </a:endParaRPr>
          </a:p>
          <a:p>
            <a:pPr indent="-299866" lvl="0" marL="306000" rtl="0" algn="l">
              <a:lnSpc>
                <a:spcPct val="100000"/>
              </a:lnSpc>
              <a:spcBef>
                <a:spcPts val="880"/>
              </a:spcBef>
              <a:spcAft>
                <a:spcPts val="0"/>
              </a:spcAft>
              <a:buClr>
                <a:srgbClr val="8784C7"/>
              </a:buClr>
              <a:buSzPct val="71556"/>
              <a:buFont typeface="Noto Sans Symbols"/>
              <a:buChar char="◼"/>
            </a:pPr>
            <a:r>
              <a:rPr lang="en-GB">
                <a:solidFill>
                  <a:srgbClr val="373545"/>
                </a:solidFill>
                <a:latin typeface="Gill Sans"/>
                <a:ea typeface="Gill Sans"/>
                <a:cs typeface="Gill Sans"/>
                <a:sym typeface="Gill Sans"/>
              </a:rPr>
              <a:t>packaging:	2.5 mL glass vial sealed with rubber closure and flip-off cap</a:t>
            </a:r>
            <a:endParaRPr sz="1800">
              <a:solidFill>
                <a:srgbClr val="373545"/>
              </a:solidFill>
              <a:latin typeface="Gill Sans"/>
              <a:ea typeface="Gill Sans"/>
              <a:cs typeface="Gill Sans"/>
              <a:sym typeface="Gill Sans"/>
            </a:endParaRPr>
          </a:p>
          <a:p>
            <a:pPr indent="-299866" lvl="0" marL="306000" rtl="0" algn="l">
              <a:lnSpc>
                <a:spcPct val="100000"/>
              </a:lnSpc>
              <a:spcBef>
                <a:spcPts val="880"/>
              </a:spcBef>
              <a:spcAft>
                <a:spcPts val="0"/>
              </a:spcAft>
              <a:buClr>
                <a:srgbClr val="8784C7"/>
              </a:buClr>
              <a:buSzPct val="71556"/>
              <a:buFont typeface="Noto Sans Symbols"/>
              <a:buChar char="◼"/>
            </a:pPr>
            <a:r>
              <a:rPr lang="en-GB">
                <a:solidFill>
                  <a:srgbClr val="373545"/>
                </a:solidFill>
                <a:latin typeface="Gill Sans"/>
                <a:ea typeface="Gill Sans"/>
                <a:cs typeface="Gill Sans"/>
                <a:sym typeface="Gill Sans"/>
              </a:rPr>
              <a:t>Storage: 	-20 +/- 5C	</a:t>
            </a:r>
            <a:endParaRPr sz="1800">
              <a:solidFill>
                <a:srgbClr val="373545"/>
              </a:solidFill>
              <a:latin typeface="Gill Sans"/>
              <a:ea typeface="Gill Sans"/>
              <a:cs typeface="Gill Sans"/>
              <a:sym typeface="Gill Sans"/>
            </a:endParaRPr>
          </a:p>
          <a:p>
            <a:pPr indent="-299866" lvl="0" marL="306000" rtl="0" algn="l">
              <a:lnSpc>
                <a:spcPct val="100000"/>
              </a:lnSpc>
              <a:spcBef>
                <a:spcPts val="880"/>
              </a:spcBef>
              <a:spcAft>
                <a:spcPts val="0"/>
              </a:spcAft>
              <a:buClr>
                <a:srgbClr val="8784C7"/>
              </a:buClr>
              <a:buSzPct val="71556"/>
              <a:buFont typeface="Noto Sans Symbols"/>
              <a:buChar char="◼"/>
            </a:pPr>
            <a:r>
              <a:rPr lang="en-GB">
                <a:solidFill>
                  <a:srgbClr val="373545"/>
                </a:solidFill>
                <a:latin typeface="Gill Sans"/>
                <a:ea typeface="Gill Sans"/>
                <a:cs typeface="Gill Sans"/>
                <a:sym typeface="Gill Sans"/>
              </a:rPr>
              <a:t>Expiry date:	12 months	</a:t>
            </a:r>
            <a:endParaRPr sz="1800">
              <a:solidFill>
                <a:srgbClr val="373545"/>
              </a:solidFill>
              <a:latin typeface="Gill Sans"/>
              <a:ea typeface="Gill Sans"/>
              <a:cs typeface="Gill Sans"/>
              <a:sym typeface="Gill Sans"/>
            </a:endParaRPr>
          </a:p>
          <a:p>
            <a:pPr indent="-299866" lvl="0" marL="306000" rtl="0" algn="l">
              <a:lnSpc>
                <a:spcPct val="100000"/>
              </a:lnSpc>
              <a:spcBef>
                <a:spcPts val="880"/>
              </a:spcBef>
              <a:spcAft>
                <a:spcPts val="0"/>
              </a:spcAft>
              <a:buClr>
                <a:srgbClr val="8784C7"/>
              </a:buClr>
              <a:buSzPct val="71556"/>
              <a:buFont typeface="Noto Sans Symbols"/>
              <a:buChar char="◼"/>
            </a:pPr>
            <a:r>
              <a:rPr lang="en-GB">
                <a:solidFill>
                  <a:srgbClr val="373545"/>
                </a:solidFill>
                <a:latin typeface="Gill Sans"/>
                <a:ea typeface="Gill Sans"/>
                <a:cs typeface="Gill Sans"/>
                <a:sym typeface="Gill Sans"/>
              </a:rPr>
              <a:t>Features:	sterile, endotoxin free, freeze-dried solid	</a:t>
            </a:r>
            <a:endParaRPr sz="1800">
              <a:solidFill>
                <a:srgbClr val="373545"/>
              </a:solidFill>
              <a:latin typeface="Gill Sans"/>
              <a:ea typeface="Gill Sans"/>
              <a:cs typeface="Gill Sans"/>
              <a:sym typeface="Gill Sans"/>
            </a:endParaRPr>
          </a:p>
          <a:p>
            <a:pPr indent="-299866" lvl="0" marL="306000" rtl="0" algn="l">
              <a:lnSpc>
                <a:spcPct val="100000"/>
              </a:lnSpc>
              <a:spcBef>
                <a:spcPts val="880"/>
              </a:spcBef>
              <a:spcAft>
                <a:spcPts val="0"/>
              </a:spcAft>
              <a:buClr>
                <a:srgbClr val="8784C7"/>
              </a:buClr>
              <a:buSzPct val="71556"/>
              <a:buFont typeface="Noto Sans Symbols"/>
              <a:buChar char="◼"/>
            </a:pPr>
            <a:r>
              <a:rPr i="1" lang="en-GB">
                <a:solidFill>
                  <a:srgbClr val="373545"/>
                </a:solidFill>
                <a:latin typeface="Gill Sans"/>
                <a:ea typeface="Gill Sans"/>
                <a:cs typeface="Gill Sans"/>
                <a:sym typeface="Gill Sans"/>
              </a:rPr>
              <a:t>Purpose:</a:t>
            </a:r>
            <a:r>
              <a:rPr lang="en-GB">
                <a:solidFill>
                  <a:srgbClr val="373545"/>
                </a:solidFill>
                <a:latin typeface="Gill Sans"/>
                <a:ea typeface="Gill Sans"/>
                <a:cs typeface="Gill Sans"/>
                <a:sym typeface="Gill Sans"/>
              </a:rPr>
              <a:t>	</a:t>
            </a:r>
            <a:r>
              <a:rPr i="1" lang="en-GB">
                <a:solidFill>
                  <a:srgbClr val="373545"/>
                </a:solidFill>
                <a:latin typeface="Gill Sans"/>
                <a:ea typeface="Gill Sans"/>
                <a:cs typeface="Gill Sans"/>
                <a:sym typeface="Gill Sans"/>
              </a:rPr>
              <a:t>for 177Lu labelling in accordance with procedure of labelling issued by POLATOM</a:t>
            </a:r>
            <a:r>
              <a:rPr lang="en-GB">
                <a:solidFill>
                  <a:srgbClr val="373545"/>
                </a:solidFill>
                <a:latin typeface="Gill Sans"/>
                <a:ea typeface="Gill Sans"/>
                <a:cs typeface="Gill Sans"/>
                <a:sym typeface="Gill Sans"/>
              </a:rPr>
              <a:t>	</a:t>
            </a:r>
            <a:endParaRPr sz="1800">
              <a:solidFill>
                <a:srgbClr val="373545"/>
              </a:solidFill>
              <a:latin typeface="Gill Sans"/>
              <a:ea typeface="Gill Sans"/>
              <a:cs typeface="Gill Sans"/>
              <a:sym typeface="Gill Sans"/>
            </a:endParaRPr>
          </a:p>
          <a:p>
            <a:pPr indent="0" lvl="0" marL="0" rtl="0" algn="l">
              <a:spcBef>
                <a:spcPts val="0"/>
              </a:spcBef>
              <a:spcAft>
                <a:spcPts val="1200"/>
              </a:spcAft>
              <a:buNone/>
            </a:pPr>
            <a:r>
              <a:t/>
            </a:r>
            <a:endParaRPr/>
          </a:p>
        </p:txBody>
      </p:sp>
      <p:sp>
        <p:nvSpPr>
          <p:cNvPr id="336" name="Google Shape;336;p4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GB" sz="1600">
                <a:solidFill>
                  <a:srgbClr val="006DB8"/>
                </a:solidFill>
              </a:rPr>
              <a:t>OTHER </a:t>
            </a:r>
            <a:r>
              <a:rPr b="1" lang="en-GB" sz="1600">
                <a:solidFill>
                  <a:srgbClr val="006DB8"/>
                </a:solidFill>
              </a:rPr>
              <a:t>OFFERING</a:t>
            </a:r>
            <a:r>
              <a:rPr b="1" lang="en-GB" sz="1600">
                <a:solidFill>
                  <a:srgbClr val="006DB8"/>
                </a:solidFill>
              </a:rPr>
              <a:t>:</a:t>
            </a:r>
            <a:endParaRPr b="1" sz="1600">
              <a:solidFill>
                <a:srgbClr val="006DB8"/>
              </a:solidFill>
            </a:endParaRPr>
          </a:p>
          <a:p>
            <a:pPr indent="0" lvl="0" marL="0" rtl="0" algn="l">
              <a:spcBef>
                <a:spcPts val="1400"/>
              </a:spcBef>
              <a:spcAft>
                <a:spcPts val="0"/>
              </a:spcAft>
              <a:buClr>
                <a:schemeClr val="dk1"/>
              </a:buClr>
              <a:buSzPts val="1100"/>
              <a:buFont typeface="Arial"/>
              <a:buNone/>
            </a:pPr>
            <a:r>
              <a:rPr b="1" lang="en-GB" sz="1600">
                <a:solidFill>
                  <a:schemeClr val="dk1"/>
                </a:solidFill>
              </a:rPr>
              <a:t>Imaging &amp; Calibration Sources (ERS)</a:t>
            </a:r>
            <a:endParaRPr b="1" sz="1600">
              <a:solidFill>
                <a:schemeClr val="dk1"/>
              </a:solidFill>
            </a:endParaRPr>
          </a:p>
          <a:p>
            <a:pPr indent="-323850" lvl="0" marL="457200" rtl="0" algn="l">
              <a:spcBef>
                <a:spcPts val="1200"/>
              </a:spcBef>
              <a:spcAft>
                <a:spcPts val="0"/>
              </a:spcAft>
              <a:buClr>
                <a:schemeClr val="dk1"/>
              </a:buClr>
              <a:buSzPts val="1500"/>
              <a:buChar char="●"/>
            </a:pPr>
            <a:r>
              <a:rPr lang="en-GB" sz="1500">
                <a:solidFill>
                  <a:schemeClr val="dk1"/>
                </a:solidFill>
              </a:rPr>
              <a:t>Flood Sources</a:t>
            </a:r>
            <a:endParaRPr sz="1500">
              <a:solidFill>
                <a:schemeClr val="dk1"/>
              </a:solidFill>
            </a:endParaRPr>
          </a:p>
          <a:p>
            <a:pPr indent="-323850" lvl="0" marL="457200" rtl="0" algn="l">
              <a:spcBef>
                <a:spcPts val="0"/>
              </a:spcBef>
              <a:spcAft>
                <a:spcPts val="0"/>
              </a:spcAft>
              <a:buClr>
                <a:schemeClr val="dk1"/>
              </a:buClr>
              <a:buSzPts val="1500"/>
              <a:buChar char="●"/>
            </a:pPr>
            <a:r>
              <a:rPr lang="en-GB" sz="1500">
                <a:solidFill>
                  <a:schemeClr val="dk1"/>
                </a:solidFill>
              </a:rPr>
              <a:t>Dose Calibrator Sources</a:t>
            </a:r>
            <a:endParaRPr sz="1500">
              <a:solidFill>
                <a:schemeClr val="dk1"/>
              </a:solidFill>
            </a:endParaRPr>
          </a:p>
          <a:p>
            <a:pPr indent="-323850" lvl="0" marL="457200" rtl="0" algn="l">
              <a:spcBef>
                <a:spcPts val="0"/>
              </a:spcBef>
              <a:spcAft>
                <a:spcPts val="0"/>
              </a:spcAft>
              <a:buClr>
                <a:schemeClr val="dk1"/>
              </a:buClr>
              <a:buSzPts val="1500"/>
              <a:buChar char="●"/>
            </a:pPr>
            <a:r>
              <a:rPr lang="en-GB" sz="1500">
                <a:solidFill>
                  <a:schemeClr val="dk1"/>
                </a:solidFill>
              </a:rPr>
              <a:t>Spot Markers</a:t>
            </a:r>
            <a:endParaRPr sz="1500">
              <a:solidFill>
                <a:schemeClr val="dk1"/>
              </a:solidFill>
            </a:endParaRPr>
          </a:p>
          <a:p>
            <a:pPr indent="-323850" lvl="0" marL="457200" rtl="0" algn="l">
              <a:spcBef>
                <a:spcPts val="0"/>
              </a:spcBef>
              <a:spcAft>
                <a:spcPts val="0"/>
              </a:spcAft>
              <a:buClr>
                <a:schemeClr val="dk1"/>
              </a:buClr>
              <a:buSzPts val="1500"/>
              <a:buChar char="●"/>
            </a:pPr>
            <a:r>
              <a:rPr lang="en-GB" sz="1500">
                <a:solidFill>
                  <a:schemeClr val="dk1"/>
                </a:solidFill>
              </a:rPr>
              <a:t>Rod Sources</a:t>
            </a:r>
            <a:endParaRPr sz="1500">
              <a:solidFill>
                <a:schemeClr val="dk1"/>
              </a:solidFill>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